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448" r:id="rId3"/>
    <p:sldId id="556" r:id="rId4"/>
    <p:sldId id="481" r:id="rId5"/>
    <p:sldId id="449" r:id="rId6"/>
    <p:sldId id="450" r:id="rId7"/>
    <p:sldId id="453" r:id="rId8"/>
    <p:sldId id="262" r:id="rId9"/>
    <p:sldId id="424" r:id="rId10"/>
    <p:sldId id="495" r:id="rId11"/>
    <p:sldId id="469" r:id="rId12"/>
    <p:sldId id="420" r:id="rId13"/>
    <p:sldId id="484" r:id="rId14"/>
    <p:sldId id="487" r:id="rId15"/>
    <p:sldId id="471" r:id="rId16"/>
    <p:sldId id="555" r:id="rId17"/>
    <p:sldId id="261" r:id="rId18"/>
    <p:sldId id="486" r:id="rId19"/>
    <p:sldId id="410" r:id="rId20"/>
    <p:sldId id="437" r:id="rId21"/>
    <p:sldId id="435" r:id="rId22"/>
    <p:sldId id="489" r:id="rId23"/>
    <p:sldId id="491" r:id="rId24"/>
    <p:sldId id="436" r:id="rId25"/>
    <p:sldId id="430" r:id="rId26"/>
    <p:sldId id="413" r:id="rId27"/>
    <p:sldId id="455" r:id="rId28"/>
    <p:sldId id="493" r:id="rId29"/>
    <p:sldId id="433" r:id="rId30"/>
    <p:sldId id="494" r:id="rId31"/>
    <p:sldId id="466" r:id="rId32"/>
    <p:sldId id="446" r:id="rId33"/>
    <p:sldId id="48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Ackerley" initials="SA" lastIdx="13" clrIdx="0">
    <p:extLst>
      <p:ext uri="{19B8F6BF-5375-455C-9EA6-DF929625EA0E}">
        <p15:presenceInfo xmlns:p15="http://schemas.microsoft.com/office/powerpoint/2012/main" userId="1b14c009704a96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6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E2611-3B21-42E9-8B10-D6379990535F}" v="3" dt="2021-11-03T22:54:28.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2930" autoAdjust="0"/>
  </p:normalViewPr>
  <p:slideViewPr>
    <p:cSldViewPr snapToGrid="0">
      <p:cViewPr varScale="1">
        <p:scale>
          <a:sx n="32" d="100"/>
          <a:sy n="32" d="100"/>
        </p:scale>
        <p:origin x="35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AD7A4-2725-4462-B943-3295FE6E91D5}" type="datetimeFigureOut">
              <a:rPr lang="en-NZ" smtClean="0"/>
              <a:t>3/11/2021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568B6-5068-4FB4-ABCF-8DB7CFE7CED5}" type="slidenum">
              <a:rPr lang="en-NZ" smtClean="0"/>
              <a:t>‹#›</a:t>
            </a:fld>
            <a:endParaRPr lang="en-NZ" dirty="0"/>
          </a:p>
        </p:txBody>
      </p:sp>
    </p:spTree>
    <p:extLst>
      <p:ext uri="{BB962C8B-B14F-4D97-AF65-F5344CB8AC3E}">
        <p14:creationId xmlns:p14="http://schemas.microsoft.com/office/powerpoint/2010/main" val="61007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t>
            </a:r>
            <a:r>
              <a:rPr lang="en-NZ" i="1" dirty="0"/>
              <a:t>Add name of presenters</a:t>
            </a:r>
            <a:r>
              <a:rPr lang="en-NZ" dirty="0"/>
              <a:t>*</a:t>
            </a:r>
          </a:p>
          <a:p>
            <a:r>
              <a:rPr lang="en-NZ" dirty="0"/>
              <a:t>*</a:t>
            </a:r>
            <a:r>
              <a:rPr lang="en-NZ" i="1" dirty="0"/>
              <a:t>Add name of organisation</a:t>
            </a:r>
            <a:r>
              <a:rPr lang="en-NZ" dirty="0"/>
              <a:t>*</a:t>
            </a:r>
          </a:p>
        </p:txBody>
      </p:sp>
      <p:sp>
        <p:nvSpPr>
          <p:cNvPr id="4" name="Slide Number Placeholder 3"/>
          <p:cNvSpPr>
            <a:spLocks noGrp="1"/>
          </p:cNvSpPr>
          <p:nvPr>
            <p:ph type="sldNum" sz="quarter" idx="10"/>
          </p:nvPr>
        </p:nvSpPr>
        <p:spPr/>
        <p:txBody>
          <a:bodyPr/>
          <a:lstStyle/>
          <a:p>
            <a:fld id="{335568B6-5068-4FB4-ABCF-8DB7CFE7CED5}" type="slidenum">
              <a:rPr lang="en-NZ" smtClean="0"/>
              <a:t>1</a:t>
            </a:fld>
            <a:endParaRPr lang="en-NZ" dirty="0"/>
          </a:p>
        </p:txBody>
      </p:sp>
    </p:spTree>
    <p:extLst>
      <p:ext uri="{BB962C8B-B14F-4D97-AF65-F5344CB8AC3E}">
        <p14:creationId xmlns:p14="http://schemas.microsoft.com/office/powerpoint/2010/main" val="265583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1</a:t>
            </a:r>
            <a:r>
              <a:rPr lang="en-US" dirty="0"/>
              <a:t> is to establish the SAFE score at 72 hours after stroke.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SAFE score stands for Shoulder abduction and Finger extension.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Testing is done at the patient's’ bedside on Day 3 by a trained physical or occupational therapist,</a:t>
            </a:r>
            <a:r>
              <a:rPr lang="en-US" baseline="0" dirty="0"/>
              <a:t> using the Medical Research Council grades for muscle power.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movement is graded out of 5 and the scores are combined to produce the SAFE score out of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with a SAFE score of 5 or more,</a:t>
            </a:r>
            <a:r>
              <a:rPr lang="en-US" baseline="0" dirty="0"/>
              <a:t> </a:t>
            </a:r>
            <a:r>
              <a:rPr lang="en-US" dirty="0"/>
              <a:t>age is used to determine the prediction,</a:t>
            </a:r>
            <a:r>
              <a:rPr lang="en-US" baseline="0" dirty="0"/>
              <a:t> it will be either Excellent or Good.</a:t>
            </a:r>
            <a:endParaRPr lang="en-US" dirty="0"/>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a SAFE score of 5 or more that are younger than 80 years old receive an Excellent 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that are 80 or older receive an Excellent prediction if their SAFE score is 8 or 9, and a Good prediction if their SAFE score is 5, 6 or 7.</a:t>
            </a:r>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335568B6-5068-4FB4-ABCF-8DB7CFE7CED5}" type="slidenum">
              <a:rPr lang="en-NZ" smtClean="0"/>
              <a:t>10</a:t>
            </a:fld>
            <a:endParaRPr lang="en-NZ" dirty="0"/>
          </a:p>
        </p:txBody>
      </p:sp>
    </p:spTree>
    <p:extLst>
      <p:ext uri="{BB962C8B-B14F-4D97-AF65-F5344CB8AC3E}">
        <p14:creationId xmlns:p14="http://schemas.microsoft.com/office/powerpoint/2010/main" val="428509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with</a:t>
            </a:r>
            <a:r>
              <a:rPr lang="en-US" baseline="0" dirty="0"/>
              <a:t> a SAFE score less than 5, </a:t>
            </a:r>
            <a:r>
              <a:rPr lang="en-US" b="1" dirty="0"/>
              <a:t>Step 2</a:t>
            </a:r>
            <a:r>
              <a:rPr lang="en-US" dirty="0"/>
              <a:t> is to test the function of descending motor pathways between the stroke-affected side of the brain to the weak upper limb using</a:t>
            </a:r>
            <a:r>
              <a:rPr lang="en-US" baseline="0" dirty="0"/>
              <a:t> </a:t>
            </a:r>
            <a:r>
              <a:rPr lang="en-US" dirty="0"/>
              <a:t>transcranial magnetic stimulation, or TMS, testing.  This</a:t>
            </a:r>
            <a:r>
              <a:rPr lang="en-US" baseline="0" dirty="0"/>
              <a:t> will determine the MEP response, whether the patient is </a:t>
            </a:r>
            <a:r>
              <a:rPr lang="en-US" dirty="0"/>
              <a:t>MEP+ or MEP-.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NZ" baseline="0" dirty="0"/>
              <a:t>TMS is a safe, painless, non-invasive technique for testing the function of the corticospinal tract.</a:t>
            </a:r>
          </a:p>
          <a:p>
            <a:r>
              <a:rPr lang="en-NZ" baseline="0" dirty="0"/>
              <a:t>TMS produces a very brief magnetic field that activates the neurons on the surface of the brain, and this produces a descending signal that can be detected in the muscles of the upper limb using surface electromyography (EMG). </a:t>
            </a:r>
          </a:p>
          <a:p>
            <a:r>
              <a:rPr lang="en-NZ" baseline="0" dirty="0"/>
              <a:t>During testing the TMS coil is held against the patient’s head over the area of the primary motor cortex. </a:t>
            </a:r>
          </a:p>
          <a:p>
            <a:r>
              <a:rPr lang="en-NZ" baseline="0" dirty="0"/>
              <a:t>When TMS is triggered the patient hears a clicking noise, and feels a light tap sensation on the head underneath coil.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NZ" dirty="0"/>
              <a:t>If a</a:t>
            </a:r>
            <a:r>
              <a:rPr lang="en-NZ" baseline="0" dirty="0"/>
              <a:t> response can be detected, it looks like this.</a:t>
            </a:r>
          </a:p>
          <a:p>
            <a:r>
              <a:rPr lang="en-NZ" baseline="0" dirty="0"/>
              <a:t>This wave is the motor evoked potential, or MEP. We would say this patient is MEP+.</a:t>
            </a:r>
          </a:p>
          <a:p>
            <a:r>
              <a:rPr lang="en-NZ" baseline="0" dirty="0"/>
              <a:t>If no response can be detected this line would be flat, and we the patient is MEP- at the time of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TMS testing is done on the ward between days 3 – 7 after stroke</a:t>
            </a:r>
            <a:r>
              <a:rPr lang="en-US" baseline="0" dirty="0"/>
              <a:t> </a:t>
            </a:r>
            <a:r>
              <a:rPr lang="en-US" dirty="0"/>
              <a:t>by a staff member who has completed comprehensive TMS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patients are screened for safety prior to TMS testing,</a:t>
            </a:r>
            <a:r>
              <a:rPr lang="en-US" baseline="0" dirty="0"/>
              <a:t> using a </a:t>
            </a:r>
            <a:r>
              <a:rPr lang="en-US" baseline="0" dirty="0" err="1"/>
              <a:t>standardised</a:t>
            </a:r>
            <a:r>
              <a:rPr lang="en-US" baseline="0" dirty="0"/>
              <a:t> checklist that is reviewed and signed off by their physician.</a:t>
            </a:r>
          </a:p>
          <a:p>
            <a:pPr marL="0" indent="0">
              <a:buFontTx/>
              <a:buNone/>
            </a:pPr>
            <a:r>
              <a:rPr lang="en-US" baseline="0" dirty="0"/>
              <a:t>Most people are safe for TMS but a few aren’t, for example people with a cardiac pacemaker or epilepsy. It’s similar to doing a checklist for MRI testing.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NZ" baseline="0" dirty="0"/>
          </a:p>
          <a:p>
            <a:endParaRPr lang="en-NZ" dirty="0"/>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11</a:t>
            </a:fld>
            <a:endParaRPr lang="en-NZ" dirty="0"/>
          </a:p>
        </p:txBody>
      </p:sp>
    </p:spTree>
    <p:extLst>
      <p:ext uri="{BB962C8B-B14F-4D97-AF65-F5344CB8AC3E}">
        <p14:creationId xmlns:p14="http://schemas.microsoft.com/office/powerpoint/2010/main" val="107882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a patient is MEP+</a:t>
            </a:r>
            <a:r>
              <a:rPr lang="en-NZ" baseline="0" dirty="0"/>
              <a:t> it means that the motor pathways from the stroke side of the brain to the affected hand and arm are functionally intact, in other words a message is able to get through, and this patient is most likely to have a Good outcome for their upper limb.</a:t>
            </a:r>
          </a:p>
          <a:p>
            <a:endParaRPr lang="en-NZ" baseline="0" dirty="0"/>
          </a:p>
          <a:p>
            <a:r>
              <a:rPr lang="en-NZ" baseline="0" dirty="0"/>
              <a:t>What’s exciting about this part of the prediction tool is that these patients can have SAFE scores as low as zero, meaning they don’t have even a flicker of muscle activity in their affected shoulder abductors or finger extensors. </a:t>
            </a:r>
          </a:p>
          <a:p>
            <a:r>
              <a:rPr lang="en-NZ" baseline="0" dirty="0"/>
              <a:t>Yet even though they are profoundly weak early after their stroke, if they have an MEP response to TMS they are still likely to have a Good outcome because their key motor pathways still work.</a:t>
            </a:r>
          </a:p>
          <a:p>
            <a:endParaRPr lang="en-NZ" baseline="0" dirty="0"/>
          </a:p>
          <a:p>
            <a:r>
              <a:rPr lang="en-NZ" baseline="0" dirty="0"/>
              <a:t>It’s very rewarding to be able to give this information to patients and their families, and can help to ensure that the patient gets the rehabilitation they need to reach their full potential.</a:t>
            </a:r>
          </a:p>
          <a:p>
            <a:endParaRPr lang="en-NZ" baseline="0" dirty="0"/>
          </a:p>
          <a:p>
            <a:r>
              <a:rPr lang="en-NZ" baseline="0" dirty="0"/>
              <a:t>These patients might find it hard to believe this information when they are first given it, and being able to reinforce the prediction may help a patient to understand their potential.</a:t>
            </a:r>
          </a:p>
        </p:txBody>
      </p:sp>
      <p:sp>
        <p:nvSpPr>
          <p:cNvPr id="4" name="Slide Number Placeholder 3"/>
          <p:cNvSpPr>
            <a:spLocks noGrp="1"/>
          </p:cNvSpPr>
          <p:nvPr>
            <p:ph type="sldNum" sz="quarter" idx="10"/>
          </p:nvPr>
        </p:nvSpPr>
        <p:spPr/>
        <p:txBody>
          <a:bodyPr/>
          <a:lstStyle/>
          <a:p>
            <a:fld id="{335568B6-5068-4FB4-ABCF-8DB7CFE7CED5}" type="slidenum">
              <a:rPr lang="en-NZ" smtClean="0"/>
              <a:t>12</a:t>
            </a:fld>
            <a:endParaRPr lang="en-NZ" dirty="0"/>
          </a:p>
        </p:txBody>
      </p:sp>
    </p:spTree>
    <p:extLst>
      <p:ext uri="{BB962C8B-B14F-4D97-AF65-F5344CB8AC3E}">
        <p14:creationId xmlns:p14="http://schemas.microsoft.com/office/powerpoint/2010/main" val="365580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however, there is no response to TMS, the patient is MEP-, and now their upper limb outcome depends</a:t>
            </a:r>
            <a:r>
              <a:rPr lang="en-NZ" baseline="0" dirty="0"/>
              <a:t> on their overall stroke severity.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r>
              <a:rPr lang="en-NZ" b="1" baseline="0" dirty="0"/>
              <a:t>Step 3</a:t>
            </a:r>
            <a:r>
              <a:rPr lang="en-NZ" baseline="0" dirty="0"/>
              <a:t> of the PREP2 prediction tool is to determine overall stroke severity using the National Institutes of Health Stroke Scale, or NIHSS, score. </a:t>
            </a:r>
            <a:r>
              <a:rPr lang="en-US" altLang="en-US" sz="1200" baseline="0" dirty="0">
                <a:ea typeface="Verdana" panose="020B0604030504040204" pitchFamily="34" charset="0"/>
                <a:cs typeface="Calibri" panose="020F0502020204030204" pitchFamily="34" charset="0"/>
              </a:rPr>
              <a:t>This score takes into account global stroke severity by including </a:t>
            </a:r>
            <a:r>
              <a:rPr lang="en-US" sz="1200" b="0" i="0" kern="1200" dirty="0">
                <a:solidFill>
                  <a:schemeClr val="tx1"/>
                </a:solidFill>
                <a:effectLst/>
                <a:latin typeface="+mn-lt"/>
                <a:ea typeface="+mn-ea"/>
                <a:cs typeface="+mn-cs"/>
              </a:rPr>
              <a:t>assessments of level of consciousness, vision, motor strength, ataxia, speech, language and sensory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A NIHSS score will be obtained by a trained therapist on day 3 for </a:t>
            </a:r>
            <a:r>
              <a:rPr lang="en-NZ" b="0" i="1" baseline="0" dirty="0"/>
              <a:t>all patients with a SAFE score less than 5 – though the score is only used for those who are found to be MEP-.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NIHSS score will determine whether a patient receives a </a:t>
            </a:r>
            <a:r>
              <a:rPr lang="en-NZ" baseline="0" dirty="0"/>
              <a:t>Limited or Poor prediction.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If the score is less than 7, indicating a more mild to moderate stroke, the patient is most likely to have a Limited upper limb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And</a:t>
            </a:r>
            <a:r>
              <a:rPr lang="en-NZ" baseline="0" dirty="0"/>
              <a:t> if the score is 7 or more, indicating a more severe stroke, the patient is most likely to have a Poor upper limb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13</a:t>
            </a:fld>
            <a:endParaRPr lang="en-NZ" dirty="0"/>
          </a:p>
        </p:txBody>
      </p:sp>
    </p:spTree>
    <p:extLst>
      <p:ext uri="{BB962C8B-B14F-4D97-AF65-F5344CB8AC3E}">
        <p14:creationId xmlns:p14="http://schemas.microsoft.com/office/powerpoint/2010/main" val="130088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But</a:t>
            </a:r>
            <a:r>
              <a:rPr lang="en-NZ" baseline="0" dirty="0"/>
              <a:t> what are the risks of using the prediction tool?</a:t>
            </a:r>
          </a:p>
          <a:p>
            <a:endParaRPr lang="en-NZ" baseline="0" dirty="0"/>
          </a:p>
          <a:p>
            <a:r>
              <a:rPr lang="en-NZ" baseline="0" dirty="0"/>
              <a:t>First is always safety.</a:t>
            </a:r>
          </a:p>
          <a:p>
            <a:r>
              <a:rPr lang="en-NZ" baseline="0" dirty="0"/>
              <a:t>TMS is not appropriate for some patients, those with cardiac pacemakers for example.</a:t>
            </a:r>
          </a:p>
          <a:p>
            <a:r>
              <a:rPr lang="en-NZ" baseline="0" dirty="0"/>
              <a:t>As mentioned, a standardised safety screening checklist is used which </a:t>
            </a:r>
            <a:r>
              <a:rPr lang="en-US" dirty="0"/>
              <a:t>obtains </a:t>
            </a:r>
            <a:r>
              <a:rPr lang="en-US" sz="1200" b="0" i="0" kern="1200" dirty="0">
                <a:solidFill>
                  <a:schemeClr val="tx1"/>
                </a:solidFill>
                <a:effectLst/>
                <a:latin typeface="+mn-lt"/>
                <a:ea typeface="+mn-ea"/>
                <a:cs typeface="+mn-cs"/>
              </a:rPr>
              <a:t>vital information regarding various absolute and relative contraindications to TMS</a:t>
            </a:r>
            <a:r>
              <a:rPr lang="en-NZ" baseline="0" dirty="0"/>
              <a:t>, and this </a:t>
            </a:r>
            <a:r>
              <a:rPr lang="en-NZ" dirty="0"/>
              <a:t>is </a:t>
            </a:r>
            <a:r>
              <a:rPr lang="en-NZ" baseline="0" dirty="0"/>
              <a:t>reviewed and approved by the patient’s doctor.</a:t>
            </a:r>
          </a:p>
          <a:p>
            <a:endParaRPr lang="en-NZ" baseline="0" dirty="0"/>
          </a:p>
          <a:p>
            <a:r>
              <a:rPr lang="en-NZ" baseline="0" dirty="0"/>
              <a:t>Next is that negative predictions can be difficult for patients and families to hear.</a:t>
            </a:r>
          </a:p>
          <a:p>
            <a:r>
              <a:rPr lang="en-NZ" baseline="0" dirty="0"/>
              <a:t>For this reason, a lot of time and effort is invested in training and preparing staff to have these conversations, so they have the necessary skills to provide predictions safely. It is also important to ensure that patients have the necessary support, with automatic referral to psychology for anyone with a Limited or Poor prediction, and optional referral for any patient that the therapist thinks needs additional support.</a:t>
            </a:r>
          </a:p>
          <a:p>
            <a:endParaRPr lang="en-NZ" baseline="0" dirty="0"/>
          </a:p>
          <a:p>
            <a:r>
              <a:rPr lang="en-NZ" baseline="0" dirty="0"/>
              <a:t>There’s also the risk of being wrong.</a:t>
            </a:r>
          </a:p>
          <a:p>
            <a:r>
              <a:rPr lang="en-NZ" baseline="0" dirty="0"/>
              <a:t>To balance the risk of being wrong, the predictions are delivered using careful language, with phrases such as “most likely” and “highly unlikely”, rather than talking in absolute </a:t>
            </a:r>
            <a:r>
              <a:rPr lang="en-NZ" dirty="0"/>
              <a:t>terms</a:t>
            </a:r>
            <a:r>
              <a:rPr lang="en-NZ"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Also it’s worth noting that when the prediction tool is wrong, it’s not wrong by much.</a:t>
            </a:r>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14</a:t>
            </a:fld>
            <a:endParaRPr lang="en-NZ" dirty="0"/>
          </a:p>
        </p:txBody>
      </p:sp>
    </p:spTree>
    <p:extLst>
      <p:ext uri="{BB962C8B-B14F-4D97-AF65-F5344CB8AC3E}">
        <p14:creationId xmlns:p14="http://schemas.microsoft.com/office/powerpoint/2010/main" val="320911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Overall the predictions made by PREP2 are accurate for 75% of patients, which is certainly better than clinical assessment alone. But there is still some room for improvement and this is being addressed by further research.</a:t>
            </a:r>
          </a:p>
          <a:p>
            <a:endParaRPr lang="en-NZ" baseline="0" dirty="0"/>
          </a:p>
          <a:p>
            <a:r>
              <a:rPr lang="en-NZ" baseline="0" dirty="0"/>
              <a:t>For the other 25% the prediction tool is usually too optimistic. And most of these patients are people with an Excellent prediction who actually have a Good outcome. It is too pessimistic one third of the time, but it’s worth pointing out </a:t>
            </a:r>
            <a:r>
              <a:rPr lang="en-GB" sz="1200" kern="1200" dirty="0">
                <a:solidFill>
                  <a:schemeClr val="tx1"/>
                </a:solidFill>
                <a:effectLst/>
                <a:latin typeface="+mn-lt"/>
                <a:ea typeface="+mn-ea"/>
                <a:cs typeface="+mn-cs"/>
              </a:rPr>
              <a:t>that there are no patients with a Limited or Poor prediction who actually have</a:t>
            </a:r>
            <a:r>
              <a:rPr lang="en-GB" sz="1200" kern="1200" baseline="0" dirty="0">
                <a:solidFill>
                  <a:schemeClr val="tx1"/>
                </a:solidFill>
                <a:effectLst/>
                <a:latin typeface="+mn-lt"/>
                <a:ea typeface="+mn-ea"/>
                <a:cs typeface="+mn-cs"/>
              </a:rPr>
              <a:t> a Good or Excellent outcome. </a:t>
            </a:r>
            <a:r>
              <a:rPr lang="en-NZ" sz="1200" kern="1200" dirty="0">
                <a:solidFill>
                  <a:schemeClr val="tx1"/>
                </a:solidFill>
                <a:effectLst/>
                <a:latin typeface="+mn-lt"/>
                <a:ea typeface="+mn-ea"/>
                <a:cs typeface="+mn-cs"/>
              </a:rPr>
              <a:t>We think that erring on the side of optimism is preferable to the alternative, to avoid reducing patient and therapist motivation.</a:t>
            </a:r>
            <a:endParaRPr lang="en-NZ" baseline="0" dirty="0"/>
          </a:p>
          <a:p>
            <a:endParaRPr lang="en-NZ" baseline="0" dirty="0"/>
          </a:p>
          <a:p>
            <a:r>
              <a:rPr lang="en-NZ" baseline="0" dirty="0"/>
              <a:t>The prediction tool is actually most accurate for Limited and Poor predictions, with are 85% and 90% accurate respectively. This is reassuring, because you want to be particularly confident about these more negative predictions. </a:t>
            </a:r>
          </a:p>
          <a:p>
            <a:endParaRPr lang="en-NZ" baseline="0" dirty="0"/>
          </a:p>
          <a:p>
            <a:r>
              <a:rPr lang="en-NZ" baseline="0" dirty="0"/>
              <a:t>It’s worth noting that if a patient has no responses to TMS, and is MEP-, unfortunately they can’t have a Good or Excellent outcome – because those key motor pathways are no longer working, and this prevents them from regaining fine motor control of the hand (</a:t>
            </a:r>
            <a:r>
              <a:rPr lang="en-NZ" i="1" baseline="0" dirty="0"/>
              <a:t>note</a:t>
            </a:r>
            <a:r>
              <a:rPr lang="en-NZ" baseline="0" dirty="0"/>
              <a:t>: </a:t>
            </a:r>
            <a:r>
              <a:rPr lang="en-NZ" i="1" baseline="0" dirty="0"/>
              <a:t>you can see this represented by the dots, which show </a:t>
            </a:r>
            <a:r>
              <a:rPr lang="en-NZ" sz="1200" i="1" kern="1200" dirty="0">
                <a:solidFill>
                  <a:schemeClr val="tx1"/>
                </a:solidFill>
                <a:effectLst/>
                <a:latin typeface="+mn-lt"/>
                <a:ea typeface="+mn-ea"/>
                <a:cs typeface="+mn-cs"/>
              </a:rPr>
              <a:t>the proportion of patients who can expect to achieve each predicted outcome. For Limited and Poor patients, there are no green or blue dots indicating that no patients with a Limited or Poor prediction went onto have an Excellent or Good outcome</a:t>
            </a:r>
            <a:r>
              <a:rPr lang="en-NZ" sz="1200" i="0" kern="1200" dirty="0">
                <a:solidFill>
                  <a:schemeClr val="tx1"/>
                </a:solidFill>
                <a:effectLst/>
                <a:latin typeface="+mn-lt"/>
                <a:ea typeface="+mn-ea"/>
                <a:cs typeface="+mn-cs"/>
              </a:rPr>
              <a:t>).</a:t>
            </a:r>
            <a:endParaRPr lang="en-NZ" baseline="0" dirty="0"/>
          </a:p>
          <a:p>
            <a:endParaRPr lang="en-NZ" baseline="0" dirty="0"/>
          </a:p>
          <a:p>
            <a:r>
              <a:rPr lang="en-NZ" baseline="0" dirty="0"/>
              <a:t>At 2 years post-stroke the predictions made by PREP2 are correct for 80% of patients, with 83% of patients remaining in the same outcome category between 3 months and 2 years. </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15</a:t>
            </a:fld>
            <a:endParaRPr lang="en-NZ" dirty="0"/>
          </a:p>
        </p:txBody>
      </p:sp>
    </p:spTree>
    <p:extLst>
      <p:ext uri="{BB962C8B-B14F-4D97-AF65-F5344CB8AC3E}">
        <p14:creationId xmlns:p14="http://schemas.microsoft.com/office/powerpoint/2010/main" val="126396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But what about Hope?</a:t>
            </a:r>
          </a:p>
          <a:p>
            <a:endParaRPr lang="en-NZ" dirty="0"/>
          </a:p>
          <a:p>
            <a:r>
              <a:rPr lang="en-NZ" dirty="0"/>
              <a:t>Concerns are often expressed about giving</a:t>
            </a:r>
            <a:r>
              <a:rPr lang="en-NZ" baseline="0" dirty="0"/>
              <a:t> predictions to patients and families, especially when they’re at the more negative end of the spectrum. This is completely understandable.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**But patients deserve to know and understand what to expect, so they can manage themselves and their time and energy. </a:t>
            </a:r>
            <a:r>
              <a:rPr lang="en-US" baseline="0" dirty="0"/>
              <a:t>If we don’t share this information it leaves the patient to work things out for themselves. </a:t>
            </a:r>
            <a:r>
              <a:rPr lang="en-NZ" sz="1200" b="0" kern="1200" dirty="0">
                <a:solidFill>
                  <a:schemeClr val="tx1"/>
                </a:solidFill>
                <a:effectLst/>
                <a:latin typeface="+mn-lt"/>
                <a:ea typeface="+mn-ea"/>
                <a:cs typeface="+mn-cs"/>
              </a:rPr>
              <a:t>It can be upsetting for people to realise that their recovery is less than they had hoped for,</a:t>
            </a:r>
            <a:r>
              <a:rPr lang="en-US" baseline="0" dirty="0"/>
              <a:t> and if they do this once they’ve left our care then we’re less able to support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When predictions are delivered by trained staff near the beginning of rehabilitation this allows us to provide patients with the support and guidance they need as they move through their rehabilitation journey. It means we have time to talk with your patient about the possibilities for their future, as they start to redefine themselves with a sense of hope. This may involve multiple conversations over time, as they and their family adjust to life after stroke.</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People with essentially no recovery of useful upper limb movement can continue to enjoy rewarding activities and participate in their life roles, and it’s reasonable for them to hope for these things.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**We might need to help them adjust how they achieve these things, in light of the ongoing impairment </a:t>
            </a:r>
            <a:r>
              <a:rPr lang="en-NZ" b="0" baseline="0" dirty="0"/>
              <a:t>they are likely to experience. </a:t>
            </a:r>
            <a:r>
              <a:rPr lang="en-NZ" sz="1200" b="0" kern="1200" dirty="0">
                <a:solidFill>
                  <a:schemeClr val="tx1"/>
                </a:solidFill>
                <a:effectLst/>
                <a:latin typeface="+mn-lt"/>
                <a:ea typeface="+mn-ea"/>
                <a:cs typeface="+mn-cs"/>
              </a:rPr>
              <a:t>In giving people information about this, we might be able to help them recalibrate what they’re hoping for and how they hope to achieve it. This can be done with kindness, compassion, and patience, as they work through the process of constructing their new sense of 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**We can always be positive and support our patient’s hopes for the future, and their process of redefining themselves, regardless of their upper limb 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p:txBody>
      </p:sp>
      <p:sp>
        <p:nvSpPr>
          <p:cNvPr id="4" name="Slide Number Placeholder 3"/>
          <p:cNvSpPr>
            <a:spLocks noGrp="1"/>
          </p:cNvSpPr>
          <p:nvPr>
            <p:ph type="sldNum" sz="quarter" idx="10"/>
          </p:nvPr>
        </p:nvSpPr>
        <p:spPr/>
        <p:txBody>
          <a:bodyPr/>
          <a:lstStyle/>
          <a:p>
            <a:fld id="{960170D6-42E6-3B4C-BC2C-154007EECCF7}" type="slidenum">
              <a:rPr lang="en-US" smtClean="0"/>
              <a:t>16</a:t>
            </a:fld>
            <a:endParaRPr lang="en-US"/>
          </a:p>
        </p:txBody>
      </p:sp>
    </p:spTree>
    <p:extLst>
      <p:ext uri="{BB962C8B-B14F-4D97-AF65-F5344CB8AC3E}">
        <p14:creationId xmlns:p14="http://schemas.microsoft.com/office/powerpoint/2010/main" val="322900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3100"/>
              </a:lnSpc>
              <a:spcBef>
                <a:spcPts val="0"/>
              </a:spcBef>
              <a:spcAft>
                <a:spcPts val="0"/>
              </a:spcAft>
              <a:buClrTx/>
              <a:buSzTx/>
              <a:buFontTx/>
              <a:buNone/>
              <a:tabLst/>
              <a:defRPr/>
            </a:pPr>
            <a:r>
              <a:rPr lang="en-NZ" b="0" baseline="0" dirty="0"/>
              <a:t>For </a:t>
            </a:r>
            <a:r>
              <a:rPr lang="en-NZ" b="0" i="1" baseline="0" dirty="0"/>
              <a:t>all </a:t>
            </a:r>
            <a:r>
              <a:rPr lang="en-NZ" b="0" baseline="0" dirty="0"/>
              <a:t>patients there are important upper limb rehabilitation </a:t>
            </a:r>
            <a:r>
              <a:rPr lang="en-NZ" b="0" dirty="0"/>
              <a:t>goals</a:t>
            </a:r>
            <a:r>
              <a:rPr lang="en-NZ" b="0" baseline="0" dirty="0"/>
              <a:t>, to help them maximise their overall independence. We’ll look at the different rehabilitation focus for each prediction group now.</a:t>
            </a:r>
          </a:p>
          <a:p>
            <a:pPr>
              <a:lnSpc>
                <a:spcPts val="3100"/>
              </a:lnSpc>
            </a:pPr>
            <a:endParaRPr lang="en-NZ" dirty="0"/>
          </a:p>
          <a:p>
            <a:pPr>
              <a:lnSpc>
                <a:spcPts val="3100"/>
              </a:lnSpc>
            </a:pPr>
            <a:r>
              <a:rPr lang="en-NZ" dirty="0"/>
              <a:t>For the Excellent prediction the goal is to promote normal function by improving strength, coordination and fine control. They will need to practice using their hand and arm to help it improve, and avoid compensation with the other hand.</a:t>
            </a:r>
          </a:p>
          <a:p>
            <a:endParaRPr lang="en-NZ" dirty="0"/>
          </a:p>
          <a:p>
            <a:pPr>
              <a:lnSpc>
                <a:spcPts val="3100"/>
              </a:lnSpc>
              <a:buFont typeface="Arial" panose="020B0604020202020204" pitchFamily="34" charset="0"/>
              <a:buNone/>
            </a:pPr>
            <a:r>
              <a:rPr lang="en-NZ" dirty="0"/>
              <a:t>For the Good prediction the aim is to promote function. </a:t>
            </a:r>
            <a:r>
              <a:rPr lang="en-NZ" sz="1200" dirty="0"/>
              <a:t>The patient can expect to be using their hand for </a:t>
            </a:r>
            <a:r>
              <a:rPr lang="en-NZ" sz="1200" dirty="0">
                <a:solidFill>
                  <a:srgbClr val="0070C0"/>
                </a:solidFill>
              </a:rPr>
              <a:t>most</a:t>
            </a:r>
            <a:r>
              <a:rPr lang="en-NZ" sz="1200" dirty="0"/>
              <a:t> day to day activities within 12 weeks, though it </a:t>
            </a:r>
            <a:r>
              <a:rPr lang="en-NZ" sz="1200" dirty="0">
                <a:solidFill>
                  <a:srgbClr val="0070C0"/>
                </a:solidFill>
              </a:rPr>
              <a:t>may still be affected</a:t>
            </a:r>
            <a:r>
              <a:rPr lang="en-NZ" sz="1200" dirty="0"/>
              <a:t> by slowness, weakness, and/or clumsiness. The focus of rehabilitation will be on improving strength, coordination and fine control. </a:t>
            </a:r>
          </a:p>
          <a:p>
            <a:pPr>
              <a:lnSpc>
                <a:spcPts val="3100"/>
              </a:lnSpc>
              <a:buFont typeface="Arial" panose="020B0604020202020204" pitchFamily="34" charset="0"/>
              <a:buNone/>
            </a:pPr>
            <a:endParaRPr lang="en-NZ" sz="1200" dirty="0"/>
          </a:p>
          <a:p>
            <a:pPr>
              <a:lnSpc>
                <a:spcPts val="3100"/>
              </a:lnSpc>
              <a:buFont typeface="Arial" panose="020B0604020202020204" pitchFamily="34" charset="0"/>
              <a:buNone/>
            </a:pPr>
            <a:r>
              <a:rPr lang="en-NZ" sz="1200" dirty="0"/>
              <a:t>Again they will need to be encouraged to practice using their affected hand and arm to </a:t>
            </a:r>
            <a:r>
              <a:rPr lang="en-NZ" dirty="0"/>
              <a:t>help it improve, and avoid compensation with the other hand.</a:t>
            </a:r>
          </a:p>
          <a:p>
            <a:endParaRPr lang="en-NZ" baseline="0" dirty="0"/>
          </a:p>
          <a:p>
            <a:r>
              <a:rPr lang="en-NZ" baseline="0" dirty="0"/>
              <a:t>It is worth remembering that patients with a SAFE score less than 5 on day 3, that are found to be MEP+ on TMS testing, will receive a Good prediction. These patients will start from a position of significant weakness and therapy may need to start with promoting the return of voluntary muscle activity, and building up to functional activities as the patient recovers.</a:t>
            </a:r>
          </a:p>
          <a:p>
            <a:endParaRPr lang="en-NZ" baseline="0" dirty="0"/>
          </a:p>
          <a:p>
            <a:r>
              <a:rPr lang="en-NZ" baseline="0" dirty="0"/>
              <a:t>For the Limited prediction the goal is to promote active movement, increasing strength and range of the weaker hand and arm, and incorporating this upper limb into bimanual activities wherever possible.</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Patients with a Poor prediction need therapy to help them learn to compensate. They need to learn to function well with one good hand, in order to minimise their disability and increase their independence. They may be able to </a:t>
            </a:r>
            <a:r>
              <a:rPr lang="en-US" dirty="0"/>
              <a:t>use their weaker hand as a stabiliser in bimanual tasks. </a:t>
            </a:r>
            <a:r>
              <a:rPr lang="en-NZ" dirty="0"/>
              <a:t>Education should be given to help </a:t>
            </a:r>
            <a:r>
              <a:rPr lang="en-US" dirty="0"/>
              <a:t>prevent secondary complications such as pain, spasticity, and shoulder instability.</a:t>
            </a:r>
            <a:endParaRPr lang="en-NZ" baseline="0" dirty="0"/>
          </a:p>
          <a:p>
            <a:endParaRPr lang="en-NZ" dirty="0"/>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17</a:t>
            </a:fld>
            <a:endParaRPr lang="en-NZ" dirty="0"/>
          </a:p>
        </p:txBody>
      </p:sp>
    </p:spTree>
    <p:extLst>
      <p:ext uri="{BB962C8B-B14F-4D97-AF65-F5344CB8AC3E}">
        <p14:creationId xmlns:p14="http://schemas.microsoft.com/office/powerpoint/2010/main" val="191199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NZ" sz="1200" kern="1200" dirty="0">
                <a:solidFill>
                  <a:schemeClr val="tx1"/>
                </a:solidFill>
                <a:effectLst/>
                <a:latin typeface="+mn-lt"/>
                <a:ea typeface="+mn-ea"/>
                <a:cs typeface="+mn-cs"/>
              </a:rPr>
              <a:t>When supporting patients with their upper limb rehabilitation, it is important to remember: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Predictions relate to the functional outcome of the </a:t>
            </a:r>
            <a:r>
              <a:rPr lang="en-NZ" sz="1200" b="0" i="1" kern="1200" dirty="0">
                <a:solidFill>
                  <a:schemeClr val="tx1"/>
                </a:solidFill>
                <a:effectLst/>
                <a:latin typeface="+mn-lt"/>
                <a:ea typeface="+mn-ea"/>
                <a:cs typeface="+mn-cs"/>
              </a:rPr>
              <a:t>hand and arm </a:t>
            </a:r>
            <a:r>
              <a:rPr lang="en-NZ" sz="1200" kern="1200" dirty="0">
                <a:solidFill>
                  <a:schemeClr val="tx1"/>
                </a:solidFill>
                <a:effectLst/>
                <a:latin typeface="+mn-lt"/>
                <a:ea typeface="+mn-ea"/>
                <a:cs typeface="+mn-cs"/>
              </a:rPr>
              <a:t>at 3 months after stroke, and they are not for the whole person, or their whole life. It is important to keep this in perspective.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People with </a:t>
            </a:r>
            <a:r>
              <a:rPr lang="en-NZ" sz="1200" b="0" kern="1200" dirty="0">
                <a:solidFill>
                  <a:schemeClr val="tx1"/>
                </a:solidFill>
                <a:effectLst/>
                <a:latin typeface="+mn-lt"/>
                <a:ea typeface="+mn-ea"/>
                <a:cs typeface="+mn-cs"/>
              </a:rPr>
              <a:t>Limited and Poor</a:t>
            </a:r>
            <a:r>
              <a:rPr lang="en-NZ" sz="1200" kern="1200" dirty="0">
                <a:solidFill>
                  <a:schemeClr val="tx1"/>
                </a:solidFill>
                <a:effectLst/>
                <a:latin typeface="+mn-lt"/>
                <a:ea typeface="+mn-ea"/>
                <a:cs typeface="+mn-cs"/>
              </a:rPr>
              <a:t> predictions for their upper limb, in particular, are likely to have lots of other things to work on in rehabilitation such as their walking, communication and swallowing.</a:t>
            </a:r>
            <a:endParaRPr lang="en-NZ"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It’s important to </a:t>
            </a:r>
            <a:r>
              <a:rPr lang="en-NZ" sz="1200" b="0" i="1" kern="1200" dirty="0">
                <a:solidFill>
                  <a:schemeClr val="tx1"/>
                </a:solidFill>
                <a:effectLst/>
                <a:latin typeface="+mn-lt"/>
                <a:ea typeface="+mn-ea"/>
                <a:cs typeface="+mn-cs"/>
              </a:rPr>
              <a:t>avoid ‘labelling</a:t>
            </a:r>
            <a:r>
              <a:rPr lang="en-NZ" sz="1200" b="0" kern="1200" dirty="0">
                <a:solidFill>
                  <a:schemeClr val="tx1"/>
                </a:solidFill>
                <a:effectLst/>
                <a:latin typeface="+mn-lt"/>
                <a:ea typeface="+mn-ea"/>
                <a:cs typeface="+mn-cs"/>
              </a:rPr>
              <a:t>’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It’s best to avoid using category terms, such as ‘Excellent, Good, Limited and Poor’, in conversations with patients and families, and it’s worth knowing that these terms </a:t>
            </a:r>
            <a:r>
              <a:rPr lang="en-US" sz="1200" b="0" kern="1200" dirty="0">
                <a:solidFill>
                  <a:schemeClr val="tx1"/>
                </a:solidFill>
                <a:effectLst/>
                <a:latin typeface="+mn-lt"/>
                <a:ea typeface="+mn-ea"/>
                <a:cs typeface="+mn-cs"/>
              </a:rPr>
              <a:t>are not used in the written information to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1" baseline="0" dirty="0"/>
              <a:t>Everyone needs therapy </a:t>
            </a:r>
            <a:r>
              <a:rPr lang="en-NZ" baseline="0" dirty="0"/>
              <a:t>for their hand and arm, regardless of their prediction category, it’s just that the goals have to change depending on the brain’s capacity for recovery so that they are realistic and worthwhile.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One possible concern is that patients with a Poor prediction may get reduced, or no, upper limb therapy.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Research indicates that PREP implementation does not affect the amount of upper limb therapy that patients in </a:t>
            </a:r>
            <a:r>
              <a:rPr lang="en-NZ" i="1" baseline="0" dirty="0"/>
              <a:t>any</a:t>
            </a:r>
            <a:r>
              <a:rPr lang="en-NZ" baseline="0" dirty="0"/>
              <a:t> prediction category received.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Patients with a </a:t>
            </a:r>
            <a:r>
              <a:rPr lang="en-NZ" sz="1200" b="0" kern="1200" dirty="0">
                <a:solidFill>
                  <a:schemeClr val="tx1"/>
                </a:solidFill>
                <a:effectLst/>
                <a:latin typeface="+mn-lt"/>
                <a:ea typeface="+mn-ea"/>
                <a:cs typeface="+mn-cs"/>
              </a:rPr>
              <a:t>Poor</a:t>
            </a:r>
            <a:r>
              <a:rPr lang="en-NZ" sz="1200" b="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prediction will be given a focus for their upper limb rehabilitation, and together with their therapy team can set realistic and worthwhile goals. </a:t>
            </a:r>
            <a:endParaRPr lang="en-NZ"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Whilst PREP2 helps patients and therapists to focus on appropriate rehabilitation goals, it can’t prescribe the best </a:t>
            </a:r>
            <a:r>
              <a:rPr lang="en-NZ" sz="1200" b="0" i="1" kern="1200" dirty="0">
                <a:solidFill>
                  <a:schemeClr val="tx1"/>
                </a:solidFill>
                <a:effectLst/>
                <a:latin typeface="+mn-lt"/>
                <a:ea typeface="+mn-ea"/>
                <a:cs typeface="+mn-cs"/>
              </a:rPr>
              <a:t>type</a:t>
            </a:r>
            <a:r>
              <a:rPr lang="en-NZ" sz="1200" kern="1200" dirty="0">
                <a:solidFill>
                  <a:schemeClr val="tx1"/>
                </a:solidFill>
                <a:effectLst/>
                <a:latin typeface="+mn-lt"/>
                <a:ea typeface="+mn-ea"/>
                <a:cs typeface="+mn-cs"/>
              </a:rPr>
              <a:t> of upper limb therapies to use with each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type of therapy is for the therapist to decide, based on the patient’s current status, the skills and experience of the therapist, and the available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The therapist will </a:t>
            </a:r>
            <a:r>
              <a:rPr lang="en-NZ" sz="1200" b="0" i="1" kern="1200" dirty="0">
                <a:solidFill>
                  <a:schemeClr val="tx1"/>
                </a:solidFill>
                <a:effectLst/>
                <a:latin typeface="+mn-lt"/>
                <a:ea typeface="+mn-ea"/>
                <a:cs typeface="+mn-cs"/>
              </a:rPr>
              <a:t>treat what they see</a:t>
            </a:r>
            <a:r>
              <a:rPr lang="en-NZ" sz="1200" b="0" kern="1200" dirty="0">
                <a:solidFill>
                  <a:schemeClr val="tx1"/>
                </a:solidFill>
                <a:effectLst/>
                <a:latin typeface="+mn-lt"/>
                <a:ea typeface="+mn-ea"/>
                <a:cs typeface="+mn-cs"/>
              </a:rPr>
              <a:t>. In the event that a patient is </a:t>
            </a:r>
            <a:r>
              <a:rPr lang="en-NZ" sz="1200" kern="1200" dirty="0">
                <a:solidFill>
                  <a:schemeClr val="tx1"/>
                </a:solidFill>
                <a:effectLst/>
                <a:latin typeface="+mn-lt"/>
                <a:ea typeface="+mn-ea"/>
                <a:cs typeface="+mn-cs"/>
              </a:rPr>
              <a:t>continuing to improve despite having met their predicted upper limb functional outcome that patient will continue to be progressed to make the best recovery possible.</a:t>
            </a:r>
            <a:endParaRPr lang="en-NZ" sz="1200" b="1" kern="1200" dirty="0">
              <a:solidFill>
                <a:schemeClr val="tx1"/>
              </a:solidFill>
              <a:effectLst/>
              <a:latin typeface="+mn-lt"/>
              <a:ea typeface="+mn-ea"/>
              <a:cs typeface="+mn-cs"/>
            </a:endParaRPr>
          </a:p>
          <a:p>
            <a:endParaRPr lang="en-NZ" dirty="0"/>
          </a:p>
          <a:p>
            <a:r>
              <a:rPr lang="en-NZ" dirty="0"/>
              <a:t>Finally y</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may wish to suggest or facilitate getting in touch with psychological, cultural and spiritual support staff available in your setting, or in the patient’s community.</a:t>
            </a:r>
            <a:endParaRPr lang="en-NZ" dirty="0"/>
          </a:p>
          <a:p>
            <a:endParaRPr lang="en-NZ" b="1" dirty="0"/>
          </a:p>
        </p:txBody>
      </p:sp>
      <p:sp>
        <p:nvSpPr>
          <p:cNvPr id="4" name="Slide Number Placeholder 3"/>
          <p:cNvSpPr>
            <a:spLocks noGrp="1"/>
          </p:cNvSpPr>
          <p:nvPr>
            <p:ph type="sldNum" sz="quarter" idx="10"/>
          </p:nvPr>
        </p:nvSpPr>
        <p:spPr/>
        <p:txBody>
          <a:bodyPr/>
          <a:lstStyle/>
          <a:p>
            <a:fld id="{335568B6-5068-4FB4-ABCF-8DB7CFE7CED5}" type="slidenum">
              <a:rPr lang="en-NZ" smtClean="0"/>
              <a:t>18</a:t>
            </a:fld>
            <a:endParaRPr lang="en-NZ" dirty="0"/>
          </a:p>
        </p:txBody>
      </p:sp>
    </p:spTree>
    <p:extLst>
      <p:ext uri="{BB962C8B-B14F-4D97-AF65-F5344CB8AC3E}">
        <p14:creationId xmlns:p14="http://schemas.microsoft.com/office/powerpoint/2010/main" val="416992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is the prediction 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staff member trained in giving PREP2 predictions or with experience in delivering life altering information will share the prediction with the patient. They will be considerate of </a:t>
            </a:r>
            <a:r>
              <a:rPr lang="en-US" baseline="0" dirty="0"/>
              <a:t>where and when to deliver the prediction to the patient, </a:t>
            </a:r>
            <a:r>
              <a:rPr lang="en-US" dirty="0"/>
              <a:t>and the level of privacy and support available. They will make </a:t>
            </a:r>
            <a:r>
              <a:rPr lang="en-US" baseline="0" dirty="0"/>
              <a:t>sure there is time to help the patient understand the prediction, and check their understanding. </a:t>
            </a:r>
          </a:p>
          <a:p>
            <a:endParaRPr lang="en-US" baseline="0" dirty="0"/>
          </a:p>
          <a:p>
            <a:r>
              <a:rPr lang="en-US" sz="1200" b="0" i="0" kern="1200" dirty="0">
                <a:solidFill>
                  <a:schemeClr val="tx1"/>
                </a:solidFill>
                <a:effectLst/>
                <a:latin typeface="+mn-lt"/>
                <a:ea typeface="+mn-ea"/>
                <a:cs typeface="+mn-cs"/>
              </a:rPr>
              <a:t>Understandably Limited and Poor, in particular, </a:t>
            </a:r>
            <a:r>
              <a:rPr lang="en-NZ" baseline="0" dirty="0"/>
              <a:t>can be difficult for patients and families to hear.</a:t>
            </a:r>
          </a:p>
          <a:p>
            <a:r>
              <a:rPr lang="en-NZ" baseline="0" dirty="0"/>
              <a:t>For this reason, a lot of time and effort is being invested in training and preparing staff to have these conversations, so they have the necessary skills to provide predictions safely. They will also ensure that these patients have the necessary support, *</a:t>
            </a:r>
            <a:r>
              <a:rPr lang="en-NZ" b="1" baseline="0" dirty="0"/>
              <a:t>with automatic referral to psychology for anyone with a Limited or Poor prediction, and optional referral for any patient that the therapist thinks needs additional support* (alter if necessary</a:t>
            </a:r>
            <a:r>
              <a:rPr lang="en-NZ"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patients who have TMS testing, the prediction will most often be given straight after testing. But occasionally, patients don't feel ready to hear their prediction straight away. The best time and person (e.g. the TMS trained therapist or a member of the patient’s medical team) to deliver the prediction will be determined for each patient *</a:t>
            </a:r>
            <a:r>
              <a:rPr lang="en-US" sz="1200" b="1" i="0" kern="1200" dirty="0">
                <a:solidFill>
                  <a:schemeClr val="tx1"/>
                </a:solidFill>
                <a:effectLst/>
                <a:latin typeface="+mn-lt"/>
                <a:ea typeface="+mn-ea"/>
                <a:cs typeface="+mn-cs"/>
              </a:rPr>
              <a:t>during the TMS screening process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alter as necessary</a:t>
            </a:r>
            <a:r>
              <a:rPr lang="en-US" sz="1200" b="0" i="0" kern="1200" dirty="0">
                <a:solidFill>
                  <a:schemeClr val="tx1"/>
                </a:solidFill>
                <a:effectLst/>
                <a:latin typeface="+mn-lt"/>
                <a:ea typeface="+mn-ea"/>
                <a:cs typeface="+mn-cs"/>
              </a:rPr>
              <a:t>). </a:t>
            </a:r>
            <a:r>
              <a:rPr lang="en-US" dirty="0"/>
              <a:t>The person who delivers the prediction will be mindful about where and when to deliver the prediction, and the level of privacy and support available.  </a:t>
            </a:r>
          </a:p>
          <a:p>
            <a:endParaRPr lang="en-US" dirty="0"/>
          </a:p>
          <a:p>
            <a:r>
              <a:rPr lang="en-US" dirty="0"/>
              <a:t>When the prediction is shared the patient will be given written information to support the verbal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copy of any written information given to the patient, and information for the clinical team, should be placed in the clinical notes by the staff member who delivered the prediction. </a:t>
            </a:r>
            <a:r>
              <a:rPr lang="en-US" sz="1200" kern="1200" dirty="0">
                <a:solidFill>
                  <a:schemeClr val="tx1"/>
                </a:solidFill>
                <a:effectLst/>
                <a:latin typeface="+mn-lt"/>
                <a:ea typeface="+mn-ea"/>
                <a:cs typeface="+mn-cs"/>
              </a:rPr>
              <a:t>You will see that the prediction category is not named in the written patient handout, and will not be used when verbally sharing the prediction with the patient, to avoid labelling. The prognosis is shared, along with the suggested focus for upper limb rehabilitation.</a:t>
            </a:r>
            <a:endParaRPr lang="en-NZ"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5568B6-5068-4FB4-ABCF-8DB7CFE7CED5}" type="slidenum">
              <a:rPr lang="en-NZ" smtClean="0"/>
              <a:t>19</a:t>
            </a:fld>
            <a:endParaRPr lang="en-NZ" dirty="0"/>
          </a:p>
        </p:txBody>
      </p:sp>
    </p:spTree>
    <p:extLst>
      <p:ext uri="{BB962C8B-B14F-4D97-AF65-F5344CB8AC3E}">
        <p14:creationId xmlns:p14="http://schemas.microsoft.com/office/powerpoint/2010/main" val="105290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2</a:t>
            </a:fld>
            <a:endParaRPr lang="en-NZ" dirty="0"/>
          </a:p>
        </p:txBody>
      </p:sp>
    </p:spTree>
    <p:extLst>
      <p:ext uri="{BB962C8B-B14F-4D97-AF65-F5344CB8AC3E}">
        <p14:creationId xmlns:p14="http://schemas.microsoft.com/office/powerpoint/2010/main" val="260803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Note</a:t>
            </a:r>
          </a:p>
          <a:p>
            <a:r>
              <a:rPr lang="en-NZ" dirty="0"/>
              <a:t>*</a:t>
            </a:r>
            <a:r>
              <a:rPr lang="en-NZ" b="0" i="1" dirty="0"/>
              <a:t>Replace image with your organisations documentation for the ‘Excellent’ prediction handout for patients</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information that will be given to patients with an ‘Excellent’ 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information it contains is on the PRESTO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35568B6-5068-4FB4-ABCF-8DB7CFE7CED5}" type="slidenum">
              <a:rPr lang="en-NZ" smtClean="0"/>
              <a:t>20</a:t>
            </a:fld>
            <a:endParaRPr lang="en-NZ" dirty="0"/>
          </a:p>
        </p:txBody>
      </p:sp>
    </p:spTree>
    <p:extLst>
      <p:ext uri="{BB962C8B-B14F-4D97-AF65-F5344CB8AC3E}">
        <p14:creationId xmlns:p14="http://schemas.microsoft.com/office/powerpoint/2010/main" val="90886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Note</a:t>
            </a:r>
          </a:p>
          <a:p>
            <a:r>
              <a:rPr lang="en-NZ" dirty="0"/>
              <a:t>*</a:t>
            </a:r>
            <a:r>
              <a:rPr lang="en-NZ" b="0" i="1" dirty="0"/>
              <a:t>Replace image with your organisations documentation for the ‘Good’ prediction handout for patients</a:t>
            </a:r>
            <a:r>
              <a:rPr lang="en-NZ" dirty="0"/>
              <a:t>* </a:t>
            </a:r>
          </a:p>
          <a:p>
            <a:endParaRPr lang="en-NZ" dirty="0"/>
          </a:p>
          <a:p>
            <a:r>
              <a:rPr lang="en-NZ" b="0" u="none" dirty="0"/>
              <a:t>There are 2 versions of the Good prediction handout. </a:t>
            </a:r>
          </a:p>
          <a:p>
            <a:r>
              <a:rPr lang="en-NZ" b="0" u="none" dirty="0"/>
              <a:t>A patient will receive one or the other depending on their Day 3 SAFE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u="none" kern="1200" dirty="0">
                <a:solidFill>
                  <a:schemeClr val="tx1"/>
                </a:solidFill>
                <a:effectLst/>
                <a:latin typeface="+mn-lt"/>
                <a:ea typeface="+mn-ea"/>
                <a:cs typeface="+mn-cs"/>
              </a:rPr>
              <a:t>(The information contained is on the PRESTO website.)</a:t>
            </a:r>
          </a:p>
          <a:p>
            <a:endParaRPr lang="en-NZ"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On the left is the information that will be given to patients with a Day 3 SAFE score of 5,6 or 7 who are aged 80 or 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On the right is the information that will be given to patients with a ‘Good’ prediction that have required TMS testing  as their Day 3 SAFE score was &lt;5 and found to be MEP+.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u="none" baseline="0" dirty="0"/>
              <a:t>This information is slightly different as it acknowledges the TMS findings and indicates a need for progression in the focus of rehabilitation as upper limb movement returns, as they are starting from a position of more initial impairment.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u="sng" baseline="0" dirty="0"/>
          </a:p>
          <a:p>
            <a:endParaRPr lang="en-NZ" dirty="0"/>
          </a:p>
          <a:p>
            <a:pPr lvl="0" rtl="0">
              <a:spcBef>
                <a:spcPts val="0"/>
              </a:spcBef>
              <a:buNone/>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lvl="0" rtl="0">
              <a:spcBef>
                <a:spcPts val="0"/>
              </a:spcBef>
              <a:buNone/>
            </a:pPr>
            <a:endParaRPr lang="en-NZ" baseline="0" dirty="0"/>
          </a:p>
        </p:txBody>
      </p:sp>
      <p:sp>
        <p:nvSpPr>
          <p:cNvPr id="4" name="Slide Number Placeholder 3"/>
          <p:cNvSpPr>
            <a:spLocks noGrp="1"/>
          </p:cNvSpPr>
          <p:nvPr>
            <p:ph type="sldNum" sz="quarter" idx="10"/>
          </p:nvPr>
        </p:nvSpPr>
        <p:spPr/>
        <p:txBody>
          <a:bodyPr/>
          <a:lstStyle/>
          <a:p>
            <a:fld id="{335568B6-5068-4FB4-ABCF-8DB7CFE7CED5}" type="slidenum">
              <a:rPr lang="en-NZ" smtClean="0"/>
              <a:t>21</a:t>
            </a:fld>
            <a:endParaRPr lang="en-NZ" dirty="0"/>
          </a:p>
        </p:txBody>
      </p:sp>
    </p:spTree>
    <p:extLst>
      <p:ext uri="{BB962C8B-B14F-4D97-AF65-F5344CB8AC3E}">
        <p14:creationId xmlns:p14="http://schemas.microsoft.com/office/powerpoint/2010/main" val="1969984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Note</a:t>
            </a:r>
          </a:p>
          <a:p>
            <a:r>
              <a:rPr lang="en-NZ" dirty="0"/>
              <a:t>*</a:t>
            </a:r>
            <a:r>
              <a:rPr lang="en-NZ" b="0" i="1" dirty="0"/>
              <a:t>Replace image with your organisations documentation for the ‘Limited’ prediction handout for patients</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information that will be given to patients with a ‘Limited’ prediction, </a:t>
            </a:r>
            <a:r>
              <a:rPr lang="en-US" b="0" dirty="0"/>
              <a:t>with the TMS result acknowledged.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information it contains is on the PRESTO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5568B6-5068-4FB4-ABCF-8DB7CFE7CED5}" type="slidenum">
              <a:rPr lang="en-NZ" smtClean="0"/>
              <a:t>22</a:t>
            </a:fld>
            <a:endParaRPr lang="en-NZ" dirty="0"/>
          </a:p>
        </p:txBody>
      </p:sp>
    </p:spTree>
    <p:extLst>
      <p:ext uri="{BB962C8B-B14F-4D97-AF65-F5344CB8AC3E}">
        <p14:creationId xmlns:p14="http://schemas.microsoft.com/office/powerpoint/2010/main" val="908865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Note</a:t>
            </a:r>
          </a:p>
          <a:p>
            <a:r>
              <a:rPr lang="en-NZ" dirty="0"/>
              <a:t>*</a:t>
            </a:r>
            <a:r>
              <a:rPr lang="en-NZ" b="0" i="1" dirty="0"/>
              <a:t>Replace image with your organisations documentation for the ‘Poor’ prediction handout for patients</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information that will be given to patients with a ‘Poor’ prediction, </a:t>
            </a:r>
            <a:r>
              <a:rPr lang="en-US" b="0" dirty="0"/>
              <a:t>with the TMS finding acknowledged.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(The information it contains is on the PRESTO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rtl="0">
              <a:spcBef>
                <a:spcPts val="0"/>
              </a:spcBef>
              <a:buNone/>
            </a:pPr>
            <a:endParaRPr lang="en-NZ" b="1" u="none" baseline="0" dirty="0"/>
          </a:p>
        </p:txBody>
      </p:sp>
      <p:sp>
        <p:nvSpPr>
          <p:cNvPr id="4" name="Slide Number Placeholder 3"/>
          <p:cNvSpPr>
            <a:spLocks noGrp="1"/>
          </p:cNvSpPr>
          <p:nvPr>
            <p:ph type="sldNum" sz="quarter" idx="10"/>
          </p:nvPr>
        </p:nvSpPr>
        <p:spPr/>
        <p:txBody>
          <a:bodyPr/>
          <a:lstStyle/>
          <a:p>
            <a:fld id="{335568B6-5068-4FB4-ABCF-8DB7CFE7CED5}" type="slidenum">
              <a:rPr lang="en-NZ" smtClean="0"/>
              <a:t>23</a:t>
            </a:fld>
            <a:endParaRPr lang="en-NZ" dirty="0"/>
          </a:p>
        </p:txBody>
      </p:sp>
    </p:spTree>
    <p:extLst>
      <p:ext uri="{BB962C8B-B14F-4D97-AF65-F5344CB8AC3E}">
        <p14:creationId xmlns:p14="http://schemas.microsoft.com/office/powerpoint/2010/main" val="1002731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receiving a PREP2 prediction a patient and their family might have questions about their hand and arm recovery. These can come up at any stage of their rehabilitation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patient, and their family, should be able to discuss their PREP2 prediction with their therapists or the wider clinical team at any stage,</a:t>
            </a:r>
            <a:r>
              <a:rPr lang="en-US" baseline="0" dirty="0"/>
              <a:t> including</a:t>
            </a:r>
            <a:r>
              <a:rPr lang="en-US" dirty="0"/>
              <a:t> inpatient, outpatient, and community rehabilitation. </a:t>
            </a:r>
          </a:p>
          <a:p>
            <a:endParaRPr lang="en-US" dirty="0"/>
          </a:p>
          <a:p>
            <a:r>
              <a:rPr lang="en-US" dirty="0"/>
              <a:t>Therefore it is important for everyone in these clinical</a:t>
            </a:r>
            <a:r>
              <a:rPr lang="en-US" baseline="0" dirty="0"/>
              <a:t> teams </a:t>
            </a:r>
            <a:r>
              <a:rPr lang="en-US" dirty="0"/>
              <a:t>to be aware of PREP2 and its implications, to ensure a consistent, coordinated approach. Shared knowledge of PREP2 will help to reinforce the information shared with the patient and the subsequent management of their upper limb rehabilitation. </a:t>
            </a:r>
          </a:p>
        </p:txBody>
      </p:sp>
      <p:sp>
        <p:nvSpPr>
          <p:cNvPr id="4" name="Slide Number Placeholder 3"/>
          <p:cNvSpPr>
            <a:spLocks noGrp="1"/>
          </p:cNvSpPr>
          <p:nvPr>
            <p:ph type="sldNum" sz="quarter" idx="10"/>
          </p:nvPr>
        </p:nvSpPr>
        <p:spPr/>
        <p:txBody>
          <a:bodyPr/>
          <a:lstStyle/>
          <a:p>
            <a:fld id="{335568B6-5068-4FB4-ABCF-8DB7CFE7CED5}" type="slidenum">
              <a:rPr lang="en-NZ" smtClean="0"/>
              <a:t>24</a:t>
            </a:fld>
            <a:endParaRPr lang="en-NZ" dirty="0"/>
          </a:p>
        </p:txBody>
      </p:sp>
    </p:spTree>
    <p:extLst>
      <p:ext uri="{BB962C8B-B14F-4D97-AF65-F5344CB8AC3E}">
        <p14:creationId xmlns:p14="http://schemas.microsoft.com/office/powerpoint/2010/main" val="1895923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PREP2 assessments and the prediction will be recorded in the clinical notes,</a:t>
            </a:r>
            <a:r>
              <a:rPr lang="en-NZ" baseline="0" dirty="0"/>
              <a:t> so the information is available and understandable to the whole clinical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It is worth noting here that PREP2 can be implemented in 2 phases and the documentation may look different depending on whether you are in Phase 1 or Phase 2 of implementation.</a:t>
            </a:r>
          </a:p>
        </p:txBody>
      </p:sp>
      <p:sp>
        <p:nvSpPr>
          <p:cNvPr id="4" name="Slide Number Placeholder 3"/>
          <p:cNvSpPr>
            <a:spLocks noGrp="1"/>
          </p:cNvSpPr>
          <p:nvPr>
            <p:ph type="sldNum" sz="quarter" idx="10"/>
          </p:nvPr>
        </p:nvSpPr>
        <p:spPr/>
        <p:txBody>
          <a:bodyPr/>
          <a:lstStyle/>
          <a:p>
            <a:fld id="{335568B6-5068-4FB4-ABCF-8DB7CFE7CED5}" type="slidenum">
              <a:rPr lang="en-NZ" smtClean="0"/>
              <a:t>25</a:t>
            </a:fld>
            <a:endParaRPr lang="en-NZ" dirty="0"/>
          </a:p>
        </p:txBody>
      </p:sp>
    </p:spTree>
    <p:extLst>
      <p:ext uri="{BB962C8B-B14F-4D97-AF65-F5344CB8AC3E}">
        <p14:creationId xmlns:p14="http://schemas.microsoft.com/office/powerpoint/2010/main" val="320691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i="1" dirty="0"/>
              <a:t>Note </a:t>
            </a:r>
            <a:r>
              <a:rPr lang="en-NZ" dirty="0"/>
              <a:t>*</a:t>
            </a:r>
            <a:r>
              <a:rPr lang="en-NZ" i="1" dirty="0"/>
              <a:t>You might want to add slides or go into more detail about what Phase 1 and Phase 2 look like at your organisation</a:t>
            </a:r>
            <a:r>
              <a:rPr lang="en-NZ" dirty="0"/>
              <a:t>*</a:t>
            </a:r>
          </a:p>
          <a:p>
            <a:pPr marL="0" indent="0">
              <a:buFontTx/>
              <a:buNone/>
            </a:pPr>
            <a:endParaRPr lang="en-NZ" dirty="0"/>
          </a:p>
          <a:p>
            <a:pPr marL="0" indent="0">
              <a:buFontTx/>
              <a:buNone/>
            </a:pPr>
            <a:r>
              <a:rPr lang="en-NZ" dirty="0"/>
              <a:t>Phase 1 uses PREP2 for patients with a SAFE score of 5 or more, and doesn’t require transcranial magnetic stimulation (TMS) or NIHSS testing. It uses the top half of the prediction tool. About two thirds</a:t>
            </a:r>
            <a:r>
              <a:rPr lang="en-NZ" baseline="0" dirty="0"/>
              <a:t> of patients will come through this top half of the prediction tool, and a prediction can be made for them with just the SAFE score and their age.</a:t>
            </a:r>
            <a:r>
              <a:rPr lang="en-NZ" dirty="0"/>
              <a:t> Only Excellent and Good predictions can be delivered at this stage. </a:t>
            </a:r>
          </a:p>
          <a:p>
            <a:pPr marL="0" indent="0">
              <a:buFontTx/>
              <a:buNone/>
            </a:pPr>
            <a:r>
              <a:rPr lang="en-NZ" dirty="0"/>
              <a:t>	</a:t>
            </a:r>
          </a:p>
          <a:p>
            <a:pPr marL="0" indent="0">
              <a:buFontTx/>
              <a:buNone/>
            </a:pPr>
            <a:r>
              <a:rPr lang="en-NZ" dirty="0"/>
              <a:t>Phase 2 adds NIHSS and TMS capability so that predictions can be made for patients with a SAFE score</a:t>
            </a:r>
            <a:r>
              <a:rPr lang="en-NZ" baseline="0" dirty="0"/>
              <a:t> less than</a:t>
            </a:r>
            <a:r>
              <a:rPr lang="en-NZ" dirty="0"/>
              <a:t> 5. All predictions can be given. </a:t>
            </a:r>
          </a:p>
          <a:p>
            <a:pPr marL="0" indent="0">
              <a:buFontTx/>
              <a:buNone/>
            </a:pPr>
            <a:r>
              <a:rPr lang="en-NZ" dirty="0"/>
              <a:t>	</a:t>
            </a:r>
          </a:p>
        </p:txBody>
      </p:sp>
      <p:sp>
        <p:nvSpPr>
          <p:cNvPr id="4" name="Slide Number Placeholder 3"/>
          <p:cNvSpPr>
            <a:spLocks noGrp="1"/>
          </p:cNvSpPr>
          <p:nvPr>
            <p:ph type="sldNum" sz="quarter" idx="10"/>
          </p:nvPr>
        </p:nvSpPr>
        <p:spPr/>
        <p:txBody>
          <a:bodyPr/>
          <a:lstStyle/>
          <a:p>
            <a:fld id="{335568B6-5068-4FB4-ABCF-8DB7CFE7CED5}" type="slidenum">
              <a:rPr lang="en-NZ" smtClean="0"/>
              <a:t>26</a:t>
            </a:fld>
            <a:endParaRPr lang="en-NZ" dirty="0"/>
          </a:p>
        </p:txBody>
      </p:sp>
    </p:spTree>
    <p:extLst>
      <p:ext uri="{BB962C8B-B14F-4D97-AF65-F5344CB8AC3E}">
        <p14:creationId xmlns:p14="http://schemas.microsoft.com/office/powerpoint/2010/main" val="3914129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Notes</a:t>
            </a:r>
          </a:p>
          <a:p>
            <a:r>
              <a:rPr lang="en-NZ" dirty="0"/>
              <a:t>*</a:t>
            </a:r>
            <a:r>
              <a:rPr lang="en-NZ" b="1" dirty="0"/>
              <a:t>If you can</a:t>
            </a:r>
            <a:r>
              <a:rPr lang="en-NZ" dirty="0"/>
              <a:t>, </a:t>
            </a:r>
            <a:r>
              <a:rPr lang="en-NZ" b="1" dirty="0"/>
              <a:t>replace image with your organisations documentation for Phase 1 PREP2 Assessment for the clinical notes</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For Phase 1:</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is an example of an assessment form for Phase 1, it has been modified from a form used at Auckland District Health Board, New Zealand who first implemented PREP2.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a:solidFill>
                  <a:schemeClr val="tx1"/>
                </a:solidFill>
                <a:effectLst/>
                <a:latin typeface="+mn-lt"/>
                <a:ea typeface="+mn-ea"/>
                <a:cs typeface="+mn-cs"/>
              </a:rPr>
              <a:t>I</a:t>
            </a:r>
            <a:r>
              <a:rPr lang="en-NZ" baseline="0" dirty="0"/>
              <a:t>t allows space for a sticker at the bottom of the form where the prediction information is placed for the patients clinical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this example, a ‘Good’ prediction would be made because the SAFE score was 6/10 on Day 3 and the patient was older than 80.</a:t>
            </a:r>
          </a:p>
          <a:p>
            <a:endParaRPr lang="en-NZ" dirty="0"/>
          </a:p>
          <a:p>
            <a:r>
              <a:rPr lang="en-NZ" i="1" dirty="0"/>
              <a:t>Remind audience when showing Phase 1 documentation that</a:t>
            </a:r>
            <a:r>
              <a:rPr lang="en-NZ" dirty="0"/>
              <a:t>: </a:t>
            </a:r>
          </a:p>
          <a:p>
            <a:pPr marL="171450" indent="-171450">
              <a:buFont typeface="Arial" panose="020B0604020202020204" pitchFamily="34" charset="0"/>
              <a:buChar char="•"/>
            </a:pPr>
            <a:r>
              <a:rPr lang="en-NZ" dirty="0"/>
              <a:t>Phase 1 uses SAFE score and age only</a:t>
            </a:r>
          </a:p>
          <a:p>
            <a:pPr marL="171450" indent="-171450">
              <a:buFont typeface="Arial" panose="020B0604020202020204" pitchFamily="34" charset="0"/>
              <a:buChar char="•"/>
            </a:pPr>
            <a:r>
              <a:rPr lang="en-NZ" dirty="0"/>
              <a:t>Patients with a SAFE score of</a:t>
            </a:r>
            <a:r>
              <a:rPr lang="en-NZ" baseline="0" dirty="0"/>
              <a:t> at least</a:t>
            </a:r>
            <a:r>
              <a:rPr lang="en-NZ" dirty="0"/>
              <a:t> 5 can be given a prediction (this is about 2/3rds of patients)</a:t>
            </a:r>
          </a:p>
          <a:p>
            <a:pPr marL="171450" indent="-171450">
              <a:buFont typeface="Arial" panose="020B0604020202020204" pitchFamily="34" charset="0"/>
              <a:buChar char="•"/>
            </a:pPr>
            <a:r>
              <a:rPr lang="en-NZ" b="1" dirty="0"/>
              <a:t>Only </a:t>
            </a:r>
            <a:r>
              <a:rPr lang="en-NZ" b="0" dirty="0"/>
              <a:t>E</a:t>
            </a:r>
            <a:r>
              <a:rPr lang="en-NZ" dirty="0"/>
              <a:t>xcellent and Good predictions can be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27</a:t>
            </a:fld>
            <a:endParaRPr lang="en-NZ" dirty="0"/>
          </a:p>
        </p:txBody>
      </p:sp>
    </p:spTree>
    <p:extLst>
      <p:ext uri="{BB962C8B-B14F-4D97-AF65-F5344CB8AC3E}">
        <p14:creationId xmlns:p14="http://schemas.microsoft.com/office/powerpoint/2010/main" val="388529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i="1" dirty="0"/>
              <a:t>Note:</a:t>
            </a:r>
          </a:p>
          <a:p>
            <a:r>
              <a:rPr lang="en-NZ" dirty="0"/>
              <a:t>*</a:t>
            </a:r>
            <a:r>
              <a:rPr lang="en-NZ" b="1" dirty="0"/>
              <a:t>If you can, replace image with your organisations documentation for Full PREP2 Assessment for the clinical notes</a:t>
            </a:r>
            <a:r>
              <a:rPr lang="en-NZ" dirty="0"/>
              <a:t>*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For Phase 2:</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is an example of an assessment form for Phase 2, it has been modified from a form used at Auckland District Health Board, New Zealand who first implemented PREP2. </a:t>
            </a:r>
          </a:p>
          <a:p>
            <a:endParaRPr lang="en-NZ" dirty="0"/>
          </a:p>
          <a:p>
            <a:r>
              <a:rPr lang="en-NZ" dirty="0"/>
              <a:t>Remind audience when showing full PREP2 assessment documentation that: </a:t>
            </a:r>
          </a:p>
          <a:p>
            <a:pPr marL="171450" indent="-171450">
              <a:buFontTx/>
              <a:buChar char="-"/>
            </a:pPr>
            <a:r>
              <a:rPr lang="en-NZ" dirty="0"/>
              <a:t>Phase 2 adds includes NIHSS and TMS assessment details, and </a:t>
            </a:r>
            <a:r>
              <a:rPr lang="en-NZ" b="1" dirty="0"/>
              <a:t>all</a:t>
            </a:r>
            <a:r>
              <a:rPr lang="en-NZ" dirty="0"/>
              <a:t> predictions can be given.</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this example: A ‘Good’ prediction would be made as the SAFE score was 2/10 on Day 3 and TMS testing was MEP+. The NIHSS score obtained on Day 3 is not required for determining the prediction.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28</a:t>
            </a:fld>
            <a:endParaRPr lang="en-NZ" dirty="0"/>
          </a:p>
        </p:txBody>
      </p:sp>
    </p:spTree>
    <p:extLst>
      <p:ext uri="{BB962C8B-B14F-4D97-AF65-F5344CB8AC3E}">
        <p14:creationId xmlns:p14="http://schemas.microsoft.com/office/powerpoint/2010/main" val="281779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PREP2 information should also be shared at team meetings and handed over to future clinical teams at any ongoing patient services. </a:t>
            </a:r>
          </a:p>
          <a:p>
            <a:r>
              <a:rPr lang="en-NZ" dirty="0"/>
              <a:t>PREP2 information may also be added to the discharge summary (</a:t>
            </a:r>
            <a:r>
              <a:rPr lang="en-NZ" i="1" dirty="0"/>
              <a:t>Note:</a:t>
            </a:r>
            <a:r>
              <a:rPr lang="en-NZ" dirty="0"/>
              <a:t> </a:t>
            </a:r>
            <a:r>
              <a:rPr lang="en-NZ" b="1" dirty="0"/>
              <a:t>check that this is the case at your organisation</a:t>
            </a:r>
            <a:r>
              <a:rPr lang="en-NZ" dirty="0"/>
              <a:t>)</a:t>
            </a:r>
          </a:p>
        </p:txBody>
      </p:sp>
      <p:sp>
        <p:nvSpPr>
          <p:cNvPr id="4" name="Slide Number Placeholder 3"/>
          <p:cNvSpPr>
            <a:spLocks noGrp="1"/>
          </p:cNvSpPr>
          <p:nvPr>
            <p:ph type="sldNum" sz="quarter" idx="10"/>
          </p:nvPr>
        </p:nvSpPr>
        <p:spPr/>
        <p:txBody>
          <a:bodyPr/>
          <a:lstStyle/>
          <a:p>
            <a:fld id="{335568B6-5068-4FB4-ABCF-8DB7CFE7CED5}" type="slidenum">
              <a:rPr lang="en-NZ" smtClean="0"/>
              <a:t>29</a:t>
            </a:fld>
            <a:endParaRPr lang="en-NZ" dirty="0"/>
          </a:p>
        </p:txBody>
      </p:sp>
    </p:spTree>
    <p:extLst>
      <p:ext uri="{BB962C8B-B14F-4D97-AF65-F5344CB8AC3E}">
        <p14:creationId xmlns:p14="http://schemas.microsoft.com/office/powerpoint/2010/main" val="25493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Clinicians often find it difficult to accurately predict functional outcomes for the upper limb after stroke, and research has found</a:t>
            </a:r>
            <a:r>
              <a:rPr lang="en-NZ" sz="1200" kern="1200" baseline="0" dirty="0">
                <a:solidFill>
                  <a:schemeClr val="tx1"/>
                </a:solidFill>
                <a:effectLst/>
                <a:latin typeface="+mn-lt"/>
                <a:ea typeface="+mn-ea"/>
                <a:cs typeface="+mn-cs"/>
              </a:rPr>
              <a:t> an </a:t>
            </a:r>
            <a:r>
              <a:rPr lang="en-NZ" sz="1200" kern="1200" dirty="0">
                <a:solidFill>
                  <a:schemeClr val="tx1"/>
                </a:solidFill>
                <a:effectLst/>
                <a:latin typeface="+mn-lt"/>
                <a:ea typeface="+mn-ea"/>
                <a:cs typeface="+mn-cs"/>
              </a:rPr>
              <a:t>overall accuracy of only 59%.</a:t>
            </a:r>
            <a:r>
              <a:rPr lang="en-NZ" sz="1200" kern="1200" baseline="0" dirty="0">
                <a:solidFill>
                  <a:schemeClr val="tx1"/>
                </a:solidFill>
                <a:effectLst/>
                <a:latin typeface="+mn-lt"/>
                <a:ea typeface="+mn-ea"/>
                <a:cs typeface="+mn-cs"/>
              </a:rPr>
              <a:t> Predictions are particularly difficult for </a:t>
            </a:r>
            <a:r>
              <a:rPr lang="en-NZ" sz="1200" kern="1200" dirty="0">
                <a:solidFill>
                  <a:schemeClr val="tx1"/>
                </a:solidFill>
                <a:effectLst/>
                <a:latin typeface="+mn-lt"/>
                <a:ea typeface="+mn-ea"/>
                <a:cs typeface="+mn-cs"/>
              </a:rPr>
              <a:t>patients with moderate to severe initial impairment.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PREP2</a:t>
            </a:r>
            <a:r>
              <a:rPr lang="en-NZ" sz="1200" kern="1200" baseline="0" dirty="0">
                <a:solidFill>
                  <a:schemeClr val="tx1"/>
                </a:solidFill>
                <a:effectLst/>
                <a:latin typeface="+mn-lt"/>
                <a:ea typeface="+mn-ea"/>
                <a:cs typeface="+mn-cs"/>
              </a:rPr>
              <a:t> has been developed to help clinicians make more accurate predictions of upper limb functional outcome, to guide rehabilitation for individual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PREP2 is an prediction tool that is used within days of stroke to predict upper limb functional outcome within 12 weeks after stroke.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It</a:t>
            </a:r>
            <a:r>
              <a:rPr lang="en-NZ" sz="1200" kern="1200" baseline="0" dirty="0">
                <a:solidFill>
                  <a:schemeClr val="tx1"/>
                </a:solidFill>
                <a:effectLst/>
                <a:latin typeface="+mn-lt"/>
                <a:ea typeface="+mn-ea"/>
                <a:cs typeface="+mn-cs"/>
              </a:rPr>
              <a:t> has been developed to help clinicians make more accurate predictions of upper limb functional outcome, to guide rehabilitation for individual patients.</a:t>
            </a:r>
          </a:p>
          <a:p>
            <a:r>
              <a:rPr lang="en-NZ" dirty="0"/>
              <a:t>It’s been worked on for over a decade:</a:t>
            </a:r>
          </a:p>
          <a:p>
            <a:r>
              <a:rPr lang="en-NZ" dirty="0"/>
              <a:t>-   Back in 2007, </a:t>
            </a:r>
            <a:r>
              <a:rPr lang="en-NZ" baseline="0" dirty="0"/>
              <a:t>key biomarkers of upper limb motor performance in chronic stroke patients were identified, and this was published in the journal Brain.</a:t>
            </a:r>
          </a:p>
          <a:p>
            <a:r>
              <a:rPr lang="en-NZ" baseline="0" dirty="0"/>
              <a:t>-   Then the PREP prediction tool was proposed in the Lancet Neurology, and the development of the prediction tool in 40 subacute patients published in 2012.</a:t>
            </a:r>
          </a:p>
          <a:p>
            <a:pPr marL="171450" indent="-171450">
              <a:buFontTx/>
              <a:buChar char="-"/>
            </a:pPr>
            <a:r>
              <a:rPr lang="en-NZ" baseline="0" dirty="0"/>
              <a:t>Over the next 5 years, hard work was put in to validate the prediction tool in a separate group of 192 subacute patients, and this was published in early 2017. In the same year, the prediction tool was revised with data from 207 subacute patients, making it easier to use in clinical practice. A review of biomarkers of motor recovery after stroke was also published in Lancet Neurology.</a:t>
            </a:r>
          </a:p>
          <a:p>
            <a:pPr marL="171450" indent="-171450">
              <a:buFontTx/>
              <a:buChar char="-"/>
            </a:pPr>
            <a:r>
              <a:rPr lang="en-NZ" baseline="0" dirty="0"/>
              <a:t>Most importantly, the researchers have supported the implementation of the PREP2 prediction tool in clinical practice in Auckland, NZ, where it is now routine clinical care, requiring no further input from the research team. The allied health team run this independently. Early 2018 a review of the key factors involved in implementing PREP2 was published.</a:t>
            </a:r>
          </a:p>
          <a:p>
            <a:pPr marL="171450" indent="-171450">
              <a:buFontTx/>
              <a:buChar char="-"/>
            </a:pPr>
            <a:r>
              <a:rPr lang="en-NZ" baseline="0" dirty="0"/>
              <a:t>Now the researchers are excited to be supporting implementation of PREP2 at other hospitals in New Zealand and around the world.</a:t>
            </a:r>
          </a:p>
          <a:p>
            <a:pPr marL="171450" indent="-171450">
              <a:buFontTx/>
              <a:buChar char="-"/>
            </a:pPr>
            <a:r>
              <a:rPr lang="en-NZ" baseline="0" dirty="0"/>
              <a:t>And in 2019 the researchers published a study showing that PREP2 predictions are correct for 80% of patients at 2 years post-stroke, which is very reassuring.</a:t>
            </a:r>
          </a:p>
          <a:p>
            <a:endParaRPr lang="en-NZ" baseline="0" dirty="0"/>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References</a:t>
            </a:r>
          </a:p>
          <a:p>
            <a:endParaRPr lang="en-NZ" baseline="0" dirty="0"/>
          </a:p>
          <a:p>
            <a:r>
              <a:rPr lang="en-NZ" sz="1200" b="0" i="0" kern="1200" dirty="0">
                <a:solidFill>
                  <a:schemeClr val="tx1"/>
                </a:solidFill>
                <a:effectLst/>
                <a:latin typeface="+mn-lt"/>
                <a:ea typeface="+mn-ea"/>
                <a:cs typeface="+mn-cs"/>
              </a:rPr>
              <a:t>Stinear CM, Barber PA, Smale PR, Coxon JP, Fleming MK, Byblow WD. Functional potential in chronic stroke patients depends on corticospinal tract integrity. </a:t>
            </a:r>
            <a:r>
              <a:rPr lang="en-NZ" sz="1200" b="0" i="1" kern="1200" dirty="0">
                <a:solidFill>
                  <a:schemeClr val="tx1"/>
                </a:solidFill>
                <a:effectLst/>
                <a:latin typeface="+mn-lt"/>
                <a:ea typeface="+mn-ea"/>
                <a:cs typeface="+mn-cs"/>
              </a:rPr>
              <a:t>Brain</a:t>
            </a:r>
            <a:r>
              <a:rPr lang="en-NZ" sz="1200" b="0" i="0" kern="1200" dirty="0">
                <a:solidFill>
                  <a:schemeClr val="tx1"/>
                </a:solidFill>
                <a:effectLst/>
                <a:latin typeface="+mn-lt"/>
                <a:ea typeface="+mn-ea"/>
                <a:cs typeface="+mn-cs"/>
              </a:rPr>
              <a:t> 2007 130(1): 170-80. DOI:10.1093/brain/awl333. PMID: 17148468</a:t>
            </a:r>
          </a:p>
          <a:p>
            <a:endParaRPr lang="en-N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Stinear CM. Prediction of recovery of motor function after stroke. </a:t>
            </a:r>
            <a:r>
              <a:rPr lang="en-US" sz="1200" b="0" i="1" kern="1200" dirty="0">
                <a:solidFill>
                  <a:schemeClr val="tx1"/>
                </a:solidFill>
                <a:effectLst/>
                <a:latin typeface="+mn-lt"/>
                <a:ea typeface="+mn-ea"/>
                <a:cs typeface="+mn-cs"/>
              </a:rPr>
              <a:t>Lancet Neurol </a:t>
            </a:r>
            <a:r>
              <a:rPr lang="en-US" sz="1200" b="0" i="0" kern="1200" dirty="0">
                <a:solidFill>
                  <a:schemeClr val="tx1"/>
                </a:solidFill>
                <a:effectLst/>
                <a:latin typeface="+mn-lt"/>
                <a:ea typeface="+mn-ea"/>
                <a:cs typeface="+mn-cs"/>
              </a:rPr>
              <a:t>2010 9(12): 1228-32.</a:t>
            </a:r>
            <a:br>
              <a:rPr lang="en-US" dirty="0"/>
            </a:br>
            <a:r>
              <a:rPr lang="en-US" sz="1200" b="0" i="0" kern="1200" dirty="0">
                <a:solidFill>
                  <a:schemeClr val="tx1"/>
                </a:solidFill>
                <a:effectLst/>
                <a:latin typeface="+mn-lt"/>
                <a:ea typeface="+mn-ea"/>
                <a:cs typeface="+mn-cs"/>
              </a:rPr>
              <a:t>DOI: 10.1016/S1474-4422(10)70247-7. PMID: 21035399</a:t>
            </a:r>
            <a:endParaRPr lang="en-NZ" sz="1200" b="0" i="0" kern="1200" dirty="0">
              <a:solidFill>
                <a:schemeClr val="tx1"/>
              </a:solidFill>
              <a:effectLst/>
              <a:latin typeface="+mn-lt"/>
              <a:ea typeface="+mn-ea"/>
              <a:cs typeface="+mn-cs"/>
            </a:endParaRPr>
          </a:p>
          <a:p>
            <a:endParaRPr lang="en-NZ"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Stinear CM, Barber PA, Petoe M, Anwar S, Byblow WD. The PREP algorithm predicts potential for upper limb recovery after stroke. </a:t>
            </a:r>
            <a:r>
              <a:rPr lang="en-NZ" i="1" dirty="0"/>
              <a:t>Brain</a:t>
            </a:r>
            <a:r>
              <a:rPr lang="en-NZ" dirty="0"/>
              <a:t> 2012 135(8): 2527-35. DOI: 10.1093/brain/aws146. PMID: 22689909</a:t>
            </a:r>
          </a:p>
          <a:p>
            <a:endParaRPr lang="en-NZ" dirty="0"/>
          </a:p>
          <a:p>
            <a:r>
              <a:rPr lang="en-US" sz="1200" b="0" i="0" kern="1200" dirty="0">
                <a:solidFill>
                  <a:schemeClr val="tx1"/>
                </a:solidFill>
                <a:effectLst/>
                <a:latin typeface="+mn-lt"/>
                <a:ea typeface="+mn-ea"/>
                <a:cs typeface="+mn-cs"/>
              </a:rPr>
              <a:t>Stinear CM, Byblow WD, Ackerley SJ, Barber PA, Smith MC. Predicting recovery potential for individual patients increases rehabilitation efficiency after stroke. </a:t>
            </a:r>
            <a:r>
              <a:rPr lang="en-US" sz="1200" b="0" i="1" kern="1200" dirty="0">
                <a:solidFill>
                  <a:schemeClr val="tx1"/>
                </a:solidFill>
                <a:effectLst/>
                <a:latin typeface="+mn-lt"/>
                <a:ea typeface="+mn-ea"/>
                <a:cs typeface="+mn-cs"/>
              </a:rPr>
              <a:t>Stroke </a:t>
            </a:r>
            <a:r>
              <a:rPr lang="en-US" sz="1200" b="0" i="0" kern="1200" dirty="0">
                <a:solidFill>
                  <a:schemeClr val="tx1"/>
                </a:solidFill>
                <a:effectLst/>
                <a:latin typeface="+mn-lt"/>
                <a:ea typeface="+mn-ea"/>
                <a:cs typeface="+mn-cs"/>
              </a:rPr>
              <a:t>2017 48(4): 1011-9. </a:t>
            </a:r>
          </a:p>
          <a:p>
            <a:r>
              <a:rPr lang="en-NZ" sz="1200" b="0" i="0" kern="1200" dirty="0">
                <a:solidFill>
                  <a:schemeClr val="tx1"/>
                </a:solidFill>
                <a:effectLst/>
                <a:latin typeface="+mn-lt"/>
                <a:ea typeface="+mn-ea"/>
                <a:cs typeface="+mn-cs"/>
              </a:rPr>
              <a:t>DOI: 10.1161/STROKEAHA.116.015790     PMID: 28280137</a:t>
            </a:r>
          </a:p>
          <a:p>
            <a:endParaRPr lang="en-N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Stinear, CM. Prediction of motor recovery after stroke: advances in biomarkers. </a:t>
            </a:r>
            <a:br>
              <a:rPr lang="en-US" dirty="0"/>
            </a:br>
            <a:r>
              <a:rPr lang="en-US" sz="1200" b="0" i="1" kern="1200" dirty="0">
                <a:solidFill>
                  <a:schemeClr val="tx1"/>
                </a:solidFill>
                <a:effectLst/>
                <a:latin typeface="+mn-lt"/>
                <a:ea typeface="+mn-ea"/>
                <a:cs typeface="+mn-cs"/>
              </a:rPr>
              <a:t>Lancet Neurol </a:t>
            </a:r>
            <a:r>
              <a:rPr lang="en-US" sz="1200" b="0" i="0" kern="1200" dirty="0">
                <a:solidFill>
                  <a:schemeClr val="tx1"/>
                </a:solidFill>
                <a:effectLst/>
                <a:latin typeface="+mn-lt"/>
                <a:ea typeface="+mn-ea"/>
                <a:cs typeface="+mn-cs"/>
              </a:rPr>
              <a:t>2017 16(10): 826-836. DOI: 10.1016/S1474-4422(17)30283-1     PMID: 28920888</a:t>
            </a:r>
          </a:p>
          <a:p>
            <a:endParaRPr lang="en-US"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Stinear CM, Byblow WD, Ackerley SJ, Smith MC, Borges VM, Barber PA. PREP2: A biomarker-based algorithm for predicting upper limb function after stroke. </a:t>
            </a:r>
            <a:r>
              <a:rPr lang="en-NZ" sz="1200" b="0" i="1" kern="1200" dirty="0">
                <a:solidFill>
                  <a:schemeClr val="tx1"/>
                </a:solidFill>
                <a:effectLst/>
                <a:latin typeface="+mn-lt"/>
                <a:ea typeface="+mn-ea"/>
                <a:cs typeface="+mn-cs"/>
              </a:rPr>
              <a:t>Ann Clin Transl Neurol </a:t>
            </a:r>
            <a:r>
              <a:rPr lang="en-NZ" sz="1200" b="0" i="0" kern="1200" dirty="0">
                <a:solidFill>
                  <a:schemeClr val="tx1"/>
                </a:solidFill>
                <a:effectLst/>
                <a:latin typeface="+mn-lt"/>
                <a:ea typeface="+mn-ea"/>
                <a:cs typeface="+mn-cs"/>
              </a:rPr>
              <a:t>2017: 1-10. DOI: 10.1002/acn3.488</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Connell LA, Smith MC, Byblow WD, Stinear CM. Implementing biomarkers to predict motor recovery after stroke. </a:t>
            </a:r>
            <a:r>
              <a:rPr lang="en-NZ" sz="1200" b="0" i="1" kern="1200" dirty="0">
                <a:solidFill>
                  <a:schemeClr val="tx1"/>
                </a:solidFill>
                <a:effectLst/>
                <a:latin typeface="+mn-lt"/>
                <a:ea typeface="+mn-ea"/>
                <a:cs typeface="+mn-cs"/>
              </a:rPr>
              <a:t>Neurorehabilitation </a:t>
            </a:r>
            <a:r>
              <a:rPr lang="en-NZ" sz="1200" b="0" i="0" kern="1200" dirty="0">
                <a:solidFill>
                  <a:schemeClr val="tx1"/>
                </a:solidFill>
                <a:effectLst/>
                <a:latin typeface="+mn-lt"/>
                <a:ea typeface="+mn-ea"/>
                <a:cs typeface="+mn-cs"/>
              </a:rPr>
              <a:t>2018: 43(1): 41-50. </a:t>
            </a:r>
            <a:r>
              <a:rPr lang="en-US" sz="1200" b="0" i="0" kern="1200" dirty="0">
                <a:solidFill>
                  <a:schemeClr val="tx1"/>
                </a:solidFill>
                <a:effectLst/>
                <a:latin typeface="+mn-lt"/>
                <a:ea typeface="+mn-ea"/>
                <a:cs typeface="+mn-cs"/>
              </a:rPr>
              <a:t>DOI: 10.3233/NRE-172395.</a:t>
            </a:r>
            <a:endParaRPr lang="en-NZ" sz="1200" b="0"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dirty="0"/>
          </a:p>
        </p:txBody>
      </p:sp>
    </p:spTree>
    <p:extLst>
      <p:ext uri="{BB962C8B-B14F-4D97-AF65-F5344CB8AC3E}">
        <p14:creationId xmlns:p14="http://schemas.microsoft.com/office/powerpoint/2010/main" val="303654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dirty="0"/>
              <a:t>Before finishing, we’ll just revisit some important points.</a:t>
            </a:r>
          </a:p>
          <a:p>
            <a:pPr marL="0" indent="0">
              <a:buFontTx/>
              <a:buNone/>
            </a:pPr>
            <a:endParaRPr lang="en-NZ" dirty="0"/>
          </a:p>
          <a:p>
            <a:pPr marL="0" indent="0">
              <a:buFontTx/>
              <a:buNone/>
            </a:pPr>
            <a:r>
              <a:rPr lang="en-NZ" dirty="0"/>
              <a:t>PREP2 prediction information can help set realistic goals for recovery and rehabilitation, and help make informed decisions regarding rehabilitation opportunities and discharge planning.</a:t>
            </a:r>
          </a:p>
          <a:p>
            <a:pPr marL="0" indent="0">
              <a:buFontTx/>
              <a:buNone/>
            </a:pPr>
            <a:endParaRPr lang="en-NZ" dirty="0"/>
          </a:p>
          <a:p>
            <a:pPr marL="0" indent="0">
              <a:buFontTx/>
              <a:buNone/>
            </a:pPr>
            <a:r>
              <a:rPr lang="en-NZ" dirty="0"/>
              <a:t>But it is important to remember that:</a:t>
            </a:r>
          </a:p>
          <a:p>
            <a:pPr marL="0" indent="0">
              <a:buFontTx/>
              <a:buNone/>
            </a:pPr>
            <a:endParaRPr lang="en-NZ" dirty="0"/>
          </a:p>
          <a:p>
            <a:pPr marL="0" indent="0">
              <a:buFontTx/>
              <a:buNone/>
            </a:pPr>
            <a:r>
              <a:rPr lang="en-NZ" dirty="0"/>
              <a:t>- The information isn’t useful unless we use it.</a:t>
            </a:r>
          </a:p>
          <a:p>
            <a:pPr marL="0" indent="0">
              <a:buFontTx/>
              <a:buNone/>
            </a:pPr>
            <a:r>
              <a:rPr lang="en-NZ" dirty="0"/>
              <a:t> - As a clinical team we all need to be on the same page, and giving the patient a consistent message. </a:t>
            </a:r>
          </a:p>
          <a:p>
            <a:pPr marL="0" indent="0">
              <a:buFontTx/>
              <a:buNone/>
            </a:pPr>
            <a:r>
              <a:rPr lang="en-NZ" dirty="0"/>
              <a:t>- Prediction information also needs to travel with a patient as they go through the rehabilitation services</a:t>
            </a:r>
          </a:p>
          <a:p>
            <a:pPr marL="0" indent="0">
              <a:buFontTx/>
              <a:buNone/>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clinical teams across the scope of our rehabilitation services, being on the same page will really help our patients understand their situation and maximise their potential.</a:t>
            </a:r>
          </a:p>
          <a:p>
            <a:pPr marL="0" indent="0">
              <a:buFontTx/>
              <a:buNone/>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30</a:t>
            </a:fld>
            <a:endParaRPr lang="en-NZ" dirty="0"/>
          </a:p>
        </p:txBody>
      </p:sp>
    </p:spTree>
    <p:extLst>
      <p:ext uri="{BB962C8B-B14F-4D97-AF65-F5344CB8AC3E}">
        <p14:creationId xmlns:p14="http://schemas.microsoft.com/office/powerpoint/2010/main" val="920100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1200" i="0" u="none" dirty="0">
                <a:ea typeface="Verdana" panose="020B0604030504040204" pitchFamily="34" charset="0"/>
                <a:cs typeface="Calibri" panose="020F0502020204030204" pitchFamily="34" charset="0"/>
              </a:rPr>
              <a:t>Thank you for reinforcing PREP2 predictions, answering questions, and supporting the focus for upper limb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ltLang="en-US" sz="1200" i="0" u="none" dirty="0">
              <a:ea typeface="Verdana" panose="020B0604030504040204" pitchFamily="34" charset="0"/>
              <a:cs typeface="Calibri" panose="020F0502020204030204" pitchFamily="34" charset="0"/>
            </a:endParaRPr>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31</a:t>
            </a:fld>
            <a:endParaRPr lang="en-NZ" dirty="0"/>
          </a:p>
        </p:txBody>
      </p:sp>
    </p:spTree>
    <p:extLst>
      <p:ext uri="{BB962C8B-B14F-4D97-AF65-F5344CB8AC3E}">
        <p14:creationId xmlns:p14="http://schemas.microsoft.com/office/powerpoint/2010/main" val="3082083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dirty="0"/>
              <a:t>What’s next?</a:t>
            </a:r>
          </a:p>
          <a:p>
            <a:pPr marL="0" indent="0">
              <a:buFontTx/>
              <a:buNone/>
            </a:pPr>
            <a:endParaRPr lang="en-NZ" dirty="0"/>
          </a:p>
          <a:p>
            <a:pPr marL="0" indent="0">
              <a:buFontTx/>
              <a:buNone/>
            </a:pPr>
            <a:r>
              <a:rPr lang="en-NZ" dirty="0"/>
              <a:t>We are currently ensuring all staff throughout the continuum of patient care are informed about PREP2 (</a:t>
            </a:r>
            <a:r>
              <a:rPr lang="en-NZ" b="1" dirty="0"/>
              <a:t>As necessary, add information about Phase and start dates</a:t>
            </a:r>
            <a:r>
              <a:rPr lang="en-NZ" dirty="0"/>
              <a:t>).</a:t>
            </a:r>
          </a:p>
          <a:p>
            <a:pPr marL="0" indent="0">
              <a:buFontTx/>
              <a:buNone/>
            </a:pPr>
            <a:endParaRPr lang="en-NZ" dirty="0"/>
          </a:p>
          <a:p>
            <a:pPr marL="0" indent="0">
              <a:buFontTx/>
              <a:buNone/>
            </a:pPr>
            <a:r>
              <a:rPr lang="en-NZ" dirty="0"/>
              <a:t>We’ll check in on how things are going for you as we move forward, and we’ll also come back and give you any updated information as required</a:t>
            </a:r>
          </a:p>
          <a:p>
            <a:pPr marL="0" indent="0">
              <a:buFontTx/>
              <a:buNone/>
            </a:pPr>
            <a:endParaRPr lang="en-NZ" dirty="0"/>
          </a:p>
          <a:p>
            <a:pPr marL="0" indent="0">
              <a:buFontTx/>
              <a:buNone/>
            </a:pPr>
            <a:r>
              <a:rPr lang="en-NZ" dirty="0"/>
              <a:t>In the meantime, please visit the PRESTO and the PREP2 training website for further information on PREP2 or feel free to make contact.</a:t>
            </a:r>
          </a:p>
          <a:p>
            <a:pPr marL="0" indent="0">
              <a:buFontTx/>
              <a:buNone/>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32</a:t>
            </a:fld>
            <a:endParaRPr lang="en-NZ" dirty="0"/>
          </a:p>
        </p:txBody>
      </p:sp>
    </p:spTree>
    <p:extLst>
      <p:ext uri="{BB962C8B-B14F-4D97-AF65-F5344CB8AC3E}">
        <p14:creationId xmlns:p14="http://schemas.microsoft.com/office/powerpoint/2010/main" val="3125513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33</a:t>
            </a:fld>
            <a:endParaRPr lang="en-NZ" dirty="0"/>
          </a:p>
        </p:txBody>
      </p:sp>
    </p:spTree>
    <p:extLst>
      <p:ext uri="{BB962C8B-B14F-4D97-AF65-F5344CB8AC3E}">
        <p14:creationId xmlns:p14="http://schemas.microsoft.com/office/powerpoint/2010/main" val="217081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I’ll talk you through PREP2 now, but more detail on PREP2 can be found at the PRESTO website and learning opportunities are available at the PREP2 training website, and I’ll put these up again at the end of the talk.</a:t>
            </a:r>
          </a:p>
          <a:p>
            <a:endParaRPr lang="en-NZ" dirty="0"/>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4</a:t>
            </a:fld>
            <a:endParaRPr lang="en-NZ" dirty="0"/>
          </a:p>
        </p:txBody>
      </p:sp>
    </p:spTree>
    <p:extLst>
      <p:ext uri="{BB962C8B-B14F-4D97-AF65-F5344CB8AC3E}">
        <p14:creationId xmlns:p14="http://schemas.microsoft.com/office/powerpoint/2010/main" val="341432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Why use PREP2?</a:t>
            </a:r>
          </a:p>
          <a:p>
            <a:endParaRPr lang="en-NZ" dirty="0"/>
          </a:p>
          <a:p>
            <a:r>
              <a:rPr lang="en-NZ" dirty="0"/>
              <a:t>Research has shown that it increases clinician confidence</a:t>
            </a:r>
            <a:r>
              <a:rPr lang="en-NZ" baseline="0" dirty="0"/>
              <a:t> that they know what to expect for their patient’s upper limb recovery.</a:t>
            </a:r>
          </a:p>
          <a:p>
            <a:r>
              <a:rPr lang="en-NZ" baseline="0" dirty="0"/>
              <a:t>This enables them to tailor their rehabilitation and therapy for each patient, and this in turn improves rehabilitation efficiency. It was also found that putting it into practice reduced the overall inpatient length of stay by an average of 6 days. And this was across the board, for mild, moderate, and severely affected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PREP2 is simple and only involves quick bedside tests for the majority of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Within the first week after stroke, clear information can be provided to patients and clinicians about the likely upper limb outcome, and this can help with realistic goal setting and rehabilitation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i="1" baseline="0" dirty="0"/>
              <a:t>Reference</a:t>
            </a:r>
          </a:p>
          <a:p>
            <a:r>
              <a:rPr lang="en-US" sz="1200" b="0" i="0" kern="1200" dirty="0">
                <a:solidFill>
                  <a:schemeClr val="tx1"/>
                </a:solidFill>
                <a:effectLst/>
                <a:latin typeface="+mn-lt"/>
                <a:ea typeface="+mn-ea"/>
                <a:cs typeface="+mn-cs"/>
              </a:rPr>
              <a:t>Stinear CM, Byblow WD, Ackerley SJ, Barber PA, Smith MC. Predicting recovery potential for individual patients increases rehabilitation efficiency after stroke. </a:t>
            </a:r>
            <a:r>
              <a:rPr lang="en-US" sz="1200" b="0" i="1" kern="1200" dirty="0">
                <a:solidFill>
                  <a:schemeClr val="tx1"/>
                </a:solidFill>
                <a:effectLst/>
                <a:latin typeface="+mn-lt"/>
                <a:ea typeface="+mn-ea"/>
                <a:cs typeface="+mn-cs"/>
              </a:rPr>
              <a:t>Stroke </a:t>
            </a:r>
            <a:r>
              <a:rPr lang="en-US" sz="1200" b="0" i="0" kern="1200" dirty="0">
                <a:solidFill>
                  <a:schemeClr val="tx1"/>
                </a:solidFill>
                <a:effectLst/>
                <a:latin typeface="+mn-lt"/>
                <a:ea typeface="+mn-ea"/>
                <a:cs typeface="+mn-cs"/>
              </a:rPr>
              <a:t>2017 48(4): 1011-9. </a:t>
            </a:r>
            <a:r>
              <a:rPr lang="en-NZ" sz="1200" b="0" i="0" kern="1200" dirty="0">
                <a:solidFill>
                  <a:schemeClr val="tx1"/>
                </a:solidFill>
                <a:effectLst/>
                <a:latin typeface="+mn-lt"/>
                <a:ea typeface="+mn-ea"/>
                <a:cs typeface="+mn-cs"/>
              </a:rPr>
              <a:t>DOI: 10.1161/STROKEAHA.116.015790. PMID: 28280137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baseline="0" dirty="0"/>
          </a:p>
          <a:p>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5</a:t>
            </a:fld>
            <a:endParaRPr lang="en-NZ" dirty="0"/>
          </a:p>
        </p:txBody>
      </p:sp>
    </p:spTree>
    <p:extLst>
      <p:ext uri="{BB962C8B-B14F-4D97-AF65-F5344CB8AC3E}">
        <p14:creationId xmlns:p14="http://schemas.microsoft.com/office/powerpoint/2010/main" val="248467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PREP2</a:t>
            </a:r>
            <a:r>
              <a:rPr lang="en-US" sz="1200" b="0" i="0" u="none" strike="noStrike" kern="1200" baseline="0" dirty="0">
                <a:solidFill>
                  <a:schemeClr val="tx1"/>
                </a:solidFill>
                <a:effectLst/>
                <a:latin typeface="+mn-lt"/>
                <a:ea typeface="+mn-ea"/>
                <a:cs typeface="+mn-cs"/>
              </a:rPr>
              <a:t> is suitable for most stroke patients. </a:t>
            </a:r>
          </a:p>
          <a:p>
            <a:r>
              <a:rPr lang="en-US" sz="1200" b="0" i="0" u="none" strike="noStrike" kern="1200" baseline="0" dirty="0">
                <a:solidFill>
                  <a:schemeClr val="tx1"/>
                </a:solidFill>
                <a:effectLst/>
                <a:latin typeface="+mn-lt"/>
                <a:ea typeface="+mn-ea"/>
                <a:cs typeface="+mn-cs"/>
              </a:rPr>
              <a:t>It has been developed, validated and revised with patients aged at least 18 years and new arm weakness due to either ischaemic or haemorrhagic stroke.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PREP2 can be used with patients who have had thrombolysis and/or clot retrieval.</a:t>
            </a:r>
          </a:p>
          <a:p>
            <a:r>
              <a:rPr lang="en-US" sz="1200" b="0" i="0" u="none" strike="noStrike" kern="1200" baseline="0" dirty="0">
                <a:solidFill>
                  <a:schemeClr val="tx1"/>
                </a:solidFill>
                <a:effectLst/>
                <a:latin typeface="+mn-lt"/>
                <a:ea typeface="+mn-ea"/>
                <a:cs typeface="+mn-cs"/>
              </a:rPr>
              <a:t>As well as patients with a history of previous stroke.</a:t>
            </a:r>
          </a:p>
          <a:p>
            <a:endParaRPr lang="en-US" sz="1200" b="0" i="0" u="none" strike="noStrike" kern="1200" baseline="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PREP2 may not be suitable for patients who have severe aphasia or cognitive impairment that limits their ability to understand the tests involved, or if there are contraindications to TMS.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PREP2</a:t>
            </a:r>
            <a:r>
              <a:rPr lang="en-US" sz="1200" b="0" i="0" u="none" strike="noStrike" kern="1200" baseline="0" dirty="0">
                <a:solidFill>
                  <a:schemeClr val="tx1"/>
                </a:solidFill>
                <a:effectLst/>
                <a:latin typeface="+mn-lt"/>
                <a:ea typeface="+mn-ea"/>
                <a:cs typeface="+mn-cs"/>
              </a:rPr>
              <a:t> has not been tested with patients with cerebellar stroke or bilateral stroke</a:t>
            </a: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6</a:t>
            </a:fld>
            <a:endParaRPr lang="en-NZ" dirty="0"/>
          </a:p>
        </p:txBody>
      </p:sp>
    </p:spTree>
    <p:extLst>
      <p:ext uri="{BB962C8B-B14F-4D97-AF65-F5344CB8AC3E}">
        <p14:creationId xmlns:p14="http://schemas.microsoft.com/office/powerpoint/2010/main" val="34339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dirty="0"/>
              <a:t>As mentioned, PREP2 prediction information can help set realistic goals for upper limb recovery and rehabilitation, and help make informed decisions regarding rehabilitation opportunities and discharge planning.</a:t>
            </a:r>
          </a:p>
          <a:p>
            <a:pPr marL="0" indent="0">
              <a:buFontTx/>
              <a:buNone/>
            </a:pPr>
            <a:endParaRPr lang="en-NZ" dirty="0"/>
          </a:p>
          <a:p>
            <a:pPr marL="0" indent="0">
              <a:buFontTx/>
              <a:buNone/>
            </a:pPr>
            <a:r>
              <a:rPr lang="en-NZ" dirty="0"/>
              <a:t>But….information isn’t useful unless we use it.</a:t>
            </a:r>
          </a:p>
          <a:p>
            <a:pPr marL="0" indent="0">
              <a:buFontTx/>
              <a:buNone/>
            </a:pPr>
            <a:r>
              <a:rPr lang="en-NZ" dirty="0"/>
              <a:t> </a:t>
            </a:r>
          </a:p>
          <a:p>
            <a:pPr marL="0" indent="0">
              <a:buFontTx/>
              <a:buNone/>
            </a:pPr>
            <a:r>
              <a:rPr lang="en-NZ" dirty="0"/>
              <a:t>As a clinical team we all need to be on the same page, and giving the patient a consistent message. </a:t>
            </a:r>
          </a:p>
          <a:p>
            <a:pPr marL="0" indent="0">
              <a:buFontTx/>
              <a:buNone/>
            </a:pPr>
            <a:endParaRPr lang="en-NZ" dirty="0"/>
          </a:p>
          <a:p>
            <a:pPr marL="0" indent="0">
              <a:buFontTx/>
              <a:buNone/>
            </a:pPr>
            <a:r>
              <a:rPr lang="en-NZ" dirty="0"/>
              <a:t>Prediction information also needs to travel with a patient as they go through the rehabilitation services.</a:t>
            </a:r>
          </a:p>
          <a:p>
            <a:pPr marL="0" indent="0">
              <a:buFontTx/>
              <a:buNone/>
            </a:pPr>
            <a:endParaRPr lang="en-NZ" dirty="0"/>
          </a:p>
          <a:p>
            <a:pPr marL="0" indent="0">
              <a:buFontTx/>
              <a:buNone/>
            </a:pPr>
            <a:endParaRPr lang="en-NZ" dirty="0"/>
          </a:p>
        </p:txBody>
      </p:sp>
      <p:sp>
        <p:nvSpPr>
          <p:cNvPr id="4" name="Slide Number Placeholder 3"/>
          <p:cNvSpPr>
            <a:spLocks noGrp="1"/>
          </p:cNvSpPr>
          <p:nvPr>
            <p:ph type="sldNum" sz="quarter" idx="10"/>
          </p:nvPr>
        </p:nvSpPr>
        <p:spPr/>
        <p:txBody>
          <a:bodyPr/>
          <a:lstStyle/>
          <a:p>
            <a:fld id="{335568B6-5068-4FB4-ABCF-8DB7CFE7CED5}" type="slidenum">
              <a:rPr lang="en-NZ" smtClean="0"/>
              <a:t>7</a:t>
            </a:fld>
            <a:endParaRPr lang="en-NZ" dirty="0"/>
          </a:p>
        </p:txBody>
      </p:sp>
    </p:spTree>
    <p:extLst>
      <p:ext uri="{BB962C8B-B14F-4D97-AF65-F5344CB8AC3E}">
        <p14:creationId xmlns:p14="http://schemas.microsoft.com/office/powerpoint/2010/main" val="92010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staff who are not directly involved in obtaining the prediction you don’t need to know how to do the PREP2 prediction tool, but you do need to be familiar with it in order to:</a:t>
            </a:r>
          </a:p>
          <a:p>
            <a:pPr marL="171450" indent="-171450">
              <a:buFontTx/>
              <a:buChar char="-"/>
            </a:pPr>
            <a:r>
              <a:rPr lang="en-NZ" dirty="0"/>
              <a:t>understand how the predictions were made</a:t>
            </a:r>
          </a:p>
          <a:p>
            <a:pPr marL="171450" indent="-171450">
              <a:buFontTx/>
              <a:buChar char="-"/>
            </a:pPr>
            <a:r>
              <a:rPr lang="en-NZ" dirty="0"/>
              <a:t>know the information that the patient received depending on their prediction</a:t>
            </a:r>
          </a:p>
          <a:p>
            <a:pPr marL="171450" indent="-171450">
              <a:buFontTx/>
              <a:buChar char="-"/>
            </a:pPr>
            <a:r>
              <a:rPr lang="en-NZ" dirty="0"/>
              <a:t>recognise the documentation in the clinical notes and</a:t>
            </a:r>
          </a:p>
          <a:p>
            <a:pPr marL="171450" indent="-171450">
              <a:buFontTx/>
              <a:buChar char="-"/>
            </a:pPr>
            <a:r>
              <a:rPr lang="en-NZ" dirty="0"/>
              <a:t>be able to answer questions from the patient, or know who to ask for help, and be able to share prediction information with those who need it</a:t>
            </a:r>
          </a:p>
          <a:p>
            <a:pPr marL="171450" indent="-171450">
              <a:buFontTx/>
              <a:buChar char="-"/>
            </a:pPr>
            <a:r>
              <a:rPr lang="en-NZ" dirty="0"/>
              <a:t>A consistent approach is key</a:t>
            </a:r>
          </a:p>
          <a:p>
            <a:pPr marL="171450" indent="-171450">
              <a:buFontTx/>
              <a:buChar char="-"/>
            </a:pPr>
            <a:endParaRPr lang="en-NZ" dirty="0"/>
          </a:p>
          <a:p>
            <a:r>
              <a:rPr lang="en-NZ" dirty="0"/>
              <a:t>…so we are going to spend a little time now going through the prediction tool.</a:t>
            </a:r>
          </a:p>
        </p:txBody>
      </p:sp>
      <p:sp>
        <p:nvSpPr>
          <p:cNvPr id="4" name="Slide Number Placeholder 3"/>
          <p:cNvSpPr>
            <a:spLocks noGrp="1"/>
          </p:cNvSpPr>
          <p:nvPr>
            <p:ph type="sldNum" sz="quarter" idx="10"/>
          </p:nvPr>
        </p:nvSpPr>
        <p:spPr/>
        <p:txBody>
          <a:bodyPr/>
          <a:lstStyle/>
          <a:p>
            <a:fld id="{335568B6-5068-4FB4-ABCF-8DB7CFE7CED5}" type="slidenum">
              <a:rPr lang="en-NZ" smtClean="0"/>
              <a:t>8</a:t>
            </a:fld>
            <a:endParaRPr lang="en-NZ" dirty="0"/>
          </a:p>
        </p:txBody>
      </p:sp>
    </p:spTree>
    <p:extLst>
      <p:ext uri="{BB962C8B-B14F-4D97-AF65-F5344CB8AC3E}">
        <p14:creationId xmlns:p14="http://schemas.microsoft.com/office/powerpoint/2010/main" val="248467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PREP2 starts within 3 days of stroke and requires 3 simple steps. </a:t>
            </a:r>
          </a:p>
          <a:p>
            <a:r>
              <a:rPr lang="en-US" dirty="0"/>
              <a:t>It predicts one of four upper limb functional outcomes at 12 weeks post-stroke.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are given one of four upper limb predictions, and these can be used to focus rehabilitation.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The four predictions are colour-coded, and the dots show the proportion of patients who can expect to achieve each predicted outcome, depending on their path through the prediction tool. For example, patients who have a SAFE score of 5 or more and are younger than 80 years old have an 85% chance of an Excellent upper limb outcome. Patient</a:t>
            </a:r>
            <a:r>
              <a:rPr lang="en-NZ" sz="1200" i="1" kern="1200" baseline="0" dirty="0">
                <a:solidFill>
                  <a:schemeClr val="tx1"/>
                </a:solidFill>
                <a:effectLst/>
                <a:latin typeface="+mn-lt"/>
                <a:ea typeface="+mn-ea"/>
                <a:cs typeface="+mn-cs"/>
              </a:rPr>
              <a:t>s with a SAFE score of 8 or more and are older than 80 have a 60% chance of an excellent outcome. </a:t>
            </a:r>
            <a:endParaRPr lang="en-NZ"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1" kern="1200" dirty="0">
                <a:solidFill>
                  <a:schemeClr val="tx1"/>
                </a:solidFill>
                <a:effectLst/>
                <a:latin typeface="+mn-lt"/>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Stinear CM, Byblow WD, Ackerley SJ, Smith MC, Borges VM, Barber PA. PREP2: A biomarker-based algorithm for predicting upper limb function after stroke. </a:t>
            </a:r>
            <a:r>
              <a:rPr lang="en-NZ" sz="1200" b="0" i="1" kern="1200" dirty="0">
                <a:solidFill>
                  <a:schemeClr val="tx1"/>
                </a:solidFill>
                <a:effectLst/>
                <a:latin typeface="+mn-lt"/>
                <a:ea typeface="+mn-ea"/>
                <a:cs typeface="+mn-cs"/>
              </a:rPr>
              <a:t>Ann Clin Transl Neurol </a:t>
            </a:r>
            <a:r>
              <a:rPr lang="en-NZ" sz="1200" b="0" i="0" kern="1200" dirty="0">
                <a:solidFill>
                  <a:schemeClr val="tx1"/>
                </a:solidFill>
                <a:effectLst/>
                <a:latin typeface="+mn-lt"/>
                <a:ea typeface="+mn-ea"/>
                <a:cs typeface="+mn-cs"/>
              </a:rPr>
              <a:t>2017: 1-10. DOI: 10.1002/acn3.488</a:t>
            </a:r>
          </a:p>
          <a:p>
            <a:pPr marL="0" indent="0">
              <a:buFontTx/>
              <a:buNone/>
            </a:pPr>
            <a:endParaRPr lang="en-US" dirty="0"/>
          </a:p>
        </p:txBody>
      </p:sp>
      <p:sp>
        <p:nvSpPr>
          <p:cNvPr id="4" name="Slide Number Placeholder 3"/>
          <p:cNvSpPr>
            <a:spLocks noGrp="1"/>
          </p:cNvSpPr>
          <p:nvPr>
            <p:ph type="sldNum" sz="quarter" idx="10"/>
          </p:nvPr>
        </p:nvSpPr>
        <p:spPr/>
        <p:txBody>
          <a:bodyPr/>
          <a:lstStyle/>
          <a:p>
            <a:fld id="{335568B6-5068-4FB4-ABCF-8DB7CFE7CED5}" type="slidenum">
              <a:rPr lang="en-NZ" smtClean="0"/>
              <a:t>9</a:t>
            </a:fld>
            <a:endParaRPr lang="en-NZ" dirty="0"/>
          </a:p>
        </p:txBody>
      </p:sp>
    </p:spTree>
    <p:extLst>
      <p:ext uri="{BB962C8B-B14F-4D97-AF65-F5344CB8AC3E}">
        <p14:creationId xmlns:p14="http://schemas.microsoft.com/office/powerpoint/2010/main" val="253621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F9AA-D6AD-4107-A707-CD6B09920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9A29A5C-754B-43CE-BC97-2B1C2CAFF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14103D6-6F41-49A0-8D96-3BBE972E4F18}"/>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3EAED2D8-1544-4DC2-AA9A-4E582FCA2E07}"/>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8ACCDF59-B535-4AD4-AE2E-BFF071DB8160}"/>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385122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4F63-5DAF-413D-96AE-D2F9DB99FF6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49CB217-2CDB-423D-9002-321868E006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28E2B59-48A9-4AD7-AF4C-1B3021211885}"/>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A3DAD768-2C20-43A3-85B8-F4566FC4BF25}"/>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CB5713F-412E-4FD0-8449-77B46D195E8E}"/>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403239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30111-97A8-4D07-B34D-58EDF80B18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9F09AC9-989A-469F-837D-A4BA542038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6CBA610-A7FC-42D1-B57D-290D849DF8DE}"/>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776D5889-471B-476F-B37B-BFA25958E5AC}"/>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2BD0CFB8-5316-4CE1-B0FF-E4A9B69082D3}"/>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107983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903821" y="1777051"/>
            <a:ext cx="10703980" cy="717593"/>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9395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5B4E-0EC0-4D9F-B44F-AE67A719EF2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7D3E6D3-CA5A-473D-87AE-E93276D589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92B03E3-5101-4E18-9F9F-4FD99A049F62}"/>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51AECF36-5395-40A7-96FA-D1FBE72042C2}"/>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12A904D1-7989-4FA9-9086-B4DF080BC8A4}"/>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165211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23B2-A9DE-4D61-A455-206D3898C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5126F01-4403-4FD2-A144-DCA8DC3AF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DF1C3A-6C10-4AEF-A3F3-F30A0908DBC5}"/>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A6C62CA9-8988-4942-86EF-B45D53147F7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67F8198E-8D66-47DA-8304-E86064A770FF}"/>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109249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FFA2-6900-4602-AE96-116BC82285F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CDC9B55-2C66-4158-9DC3-892B9A22D2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CDFC3F9-4FC1-4DF8-BC62-2D1DA1CD40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D86E35A-EB28-4DD4-A49C-0F8DE865FEFB}"/>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6" name="Footer Placeholder 5">
            <a:extLst>
              <a:ext uri="{FF2B5EF4-FFF2-40B4-BE49-F238E27FC236}">
                <a16:creationId xmlns:a16="http://schemas.microsoft.com/office/drawing/2014/main" id="{163B5569-A692-48A2-9EFB-86A8624AB898}"/>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B5231A0D-28E8-4127-98D9-47D368964B23}"/>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39256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EE8F-E714-4B9A-B9B0-0060A36334A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7C99AE2-8966-4E6D-A80B-F61E674D5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5CA07B-469F-4CDC-B604-C3B02B8BD8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CC0C77A-AB50-4A74-8FA9-CC6693B19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A14AB9-5B29-4665-A1F4-5CB2666F5C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810C623-43E6-41B3-BF65-0E7CC4D4FDF5}"/>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8" name="Footer Placeholder 7">
            <a:extLst>
              <a:ext uri="{FF2B5EF4-FFF2-40B4-BE49-F238E27FC236}">
                <a16:creationId xmlns:a16="http://schemas.microsoft.com/office/drawing/2014/main" id="{714324E3-F927-444E-BED3-A5FD75423665}"/>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A875FA56-FD81-463D-8D3E-1A50A0BF0BEA}"/>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30979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A8CC-490F-4ED4-8DB9-96BD99FCA7D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1006966-4A77-4BD4-825D-FECA04513006}"/>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4" name="Footer Placeholder 3">
            <a:extLst>
              <a:ext uri="{FF2B5EF4-FFF2-40B4-BE49-F238E27FC236}">
                <a16:creationId xmlns:a16="http://schemas.microsoft.com/office/drawing/2014/main" id="{BF400698-4F12-478D-89F8-5376F0DD7769}"/>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4B49540B-054B-4BF9-A119-12C3C70C5039}"/>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427851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76F3E-86D0-4E9D-A5D5-AC540A1027AF}"/>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3" name="Footer Placeholder 2">
            <a:extLst>
              <a:ext uri="{FF2B5EF4-FFF2-40B4-BE49-F238E27FC236}">
                <a16:creationId xmlns:a16="http://schemas.microsoft.com/office/drawing/2014/main" id="{21B5904C-6CEC-4F94-9149-691185829C27}"/>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0CEF250B-FC69-42BF-B682-C8F96D9C69B8}"/>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271916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29E4-026A-43F0-955E-16FC44C34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8543B4B-2EBA-44A5-91C5-5C83E8A65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012C3EC-FCA1-42DF-9A18-92AADBE2B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E0832E-42C2-4665-92C5-32B7536D69E6}"/>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6" name="Footer Placeholder 5">
            <a:extLst>
              <a:ext uri="{FF2B5EF4-FFF2-40B4-BE49-F238E27FC236}">
                <a16:creationId xmlns:a16="http://schemas.microsoft.com/office/drawing/2014/main" id="{36CB6261-4214-446D-AD3E-21F35FE0999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70179BE-0122-4F3C-A00C-95024BECA5DC}"/>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27710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8CDC-3255-4FDB-A9A6-B9EEDC8D4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B52DF08-9DEB-494B-9B82-00BEE0210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1888241C-AC72-43C5-918D-2BE4F30D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E2658F-07F7-4353-AAC4-7CD4BDEBB92D}"/>
              </a:ext>
            </a:extLst>
          </p:cNvPr>
          <p:cNvSpPr>
            <a:spLocks noGrp="1"/>
          </p:cNvSpPr>
          <p:nvPr>
            <p:ph type="dt" sz="half" idx="10"/>
          </p:nvPr>
        </p:nvSpPr>
        <p:spPr/>
        <p:txBody>
          <a:bodyPr/>
          <a:lstStyle/>
          <a:p>
            <a:fld id="{D8F94EDD-7F1E-4B21-8CD5-DA8DCE7C104C}" type="datetimeFigureOut">
              <a:rPr lang="en-NZ" smtClean="0"/>
              <a:t>3/11/2021</a:t>
            </a:fld>
            <a:endParaRPr lang="en-NZ" dirty="0"/>
          </a:p>
        </p:txBody>
      </p:sp>
      <p:sp>
        <p:nvSpPr>
          <p:cNvPr id="6" name="Footer Placeholder 5">
            <a:extLst>
              <a:ext uri="{FF2B5EF4-FFF2-40B4-BE49-F238E27FC236}">
                <a16:creationId xmlns:a16="http://schemas.microsoft.com/office/drawing/2014/main" id="{3B6E51E2-8041-45B0-B98D-412584CE3B5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93EE74D-4890-497A-93A1-2CE42D310B12}"/>
              </a:ext>
            </a:extLst>
          </p:cNvPr>
          <p:cNvSpPr>
            <a:spLocks noGrp="1"/>
          </p:cNvSpPr>
          <p:nvPr>
            <p:ph type="sldNum" sz="quarter" idx="12"/>
          </p:nvPr>
        </p:nvSpPr>
        <p:spPr/>
        <p:txBody>
          <a:bodyPr/>
          <a:lstStyle/>
          <a:p>
            <a:fld id="{4605D537-CA05-4954-8C7B-9D3DB2C1897B}" type="slidenum">
              <a:rPr lang="en-NZ" smtClean="0"/>
              <a:t>‹#›</a:t>
            </a:fld>
            <a:endParaRPr lang="en-NZ" dirty="0"/>
          </a:p>
        </p:txBody>
      </p:sp>
    </p:spTree>
    <p:extLst>
      <p:ext uri="{BB962C8B-B14F-4D97-AF65-F5344CB8AC3E}">
        <p14:creationId xmlns:p14="http://schemas.microsoft.com/office/powerpoint/2010/main" val="61295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8F627-0DAA-4C87-ADB8-DF08976279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8BB34C7-C0DB-4577-946B-57F67794A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4C697E-6F5B-413D-BE0E-9C9DA755F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4EDD-7F1E-4B21-8CD5-DA8DCE7C104C}" type="datetimeFigureOut">
              <a:rPr lang="en-NZ" smtClean="0"/>
              <a:t>3/11/2021</a:t>
            </a:fld>
            <a:endParaRPr lang="en-NZ" dirty="0"/>
          </a:p>
        </p:txBody>
      </p:sp>
      <p:sp>
        <p:nvSpPr>
          <p:cNvPr id="5" name="Footer Placeholder 4">
            <a:extLst>
              <a:ext uri="{FF2B5EF4-FFF2-40B4-BE49-F238E27FC236}">
                <a16:creationId xmlns:a16="http://schemas.microsoft.com/office/drawing/2014/main" id="{DEFC2A20-F7E2-45A8-B08B-27F595035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314F1734-8D58-47F2-B7CA-3974D7CFD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D537-CA05-4954-8C7B-9D3DB2C1897B}" type="slidenum">
              <a:rPr lang="en-NZ" smtClean="0"/>
              <a:t>‹#›</a:t>
            </a:fld>
            <a:endParaRPr lang="en-NZ" dirty="0"/>
          </a:p>
        </p:txBody>
      </p:sp>
    </p:spTree>
    <p:extLst>
      <p:ext uri="{BB962C8B-B14F-4D97-AF65-F5344CB8AC3E}">
        <p14:creationId xmlns:p14="http://schemas.microsoft.com/office/powerpoint/2010/main" val="3900131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26A8EF2-DF20-43F5-B08D-44D2BAFD293A}"/>
              </a:ext>
            </a:extLst>
          </p:cNvPr>
          <p:cNvSpPr txBox="1">
            <a:spLocks/>
          </p:cNvSpPr>
          <p:nvPr/>
        </p:nvSpPr>
        <p:spPr>
          <a:xfrm>
            <a:off x="2906208" y="467101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dirty="0"/>
              <a:t>*</a:t>
            </a:r>
            <a:r>
              <a:rPr lang="en-NZ" dirty="0">
                <a:solidFill>
                  <a:srgbClr val="FF0000"/>
                </a:solidFill>
              </a:rPr>
              <a:t>Name</a:t>
            </a:r>
            <a:r>
              <a:rPr lang="en-NZ" dirty="0"/>
              <a:t>*</a:t>
            </a:r>
          </a:p>
          <a:p>
            <a:r>
              <a:rPr lang="en-NZ" dirty="0"/>
              <a:t>On behalf of *</a:t>
            </a:r>
            <a:r>
              <a:rPr lang="en-NZ" dirty="0">
                <a:solidFill>
                  <a:srgbClr val="FF0000"/>
                </a:solidFill>
              </a:rPr>
              <a:t>Organisation</a:t>
            </a:r>
            <a:r>
              <a:rPr lang="en-NZ" dirty="0"/>
              <a:t>* PREP2 Implementation Team</a:t>
            </a:r>
          </a:p>
          <a:p>
            <a:endParaRPr lang="en-NZ" dirty="0"/>
          </a:p>
        </p:txBody>
      </p:sp>
      <p:sp>
        <p:nvSpPr>
          <p:cNvPr id="5" name="Title 3">
            <a:extLst>
              <a:ext uri="{FF2B5EF4-FFF2-40B4-BE49-F238E27FC236}">
                <a16:creationId xmlns:a16="http://schemas.microsoft.com/office/drawing/2014/main" id="{D4B22C4F-8D22-4116-B441-25EA40CB0E63}"/>
              </a:ext>
            </a:extLst>
          </p:cNvPr>
          <p:cNvSpPr txBox="1">
            <a:spLocks/>
          </p:cNvSpPr>
          <p:nvPr/>
        </p:nvSpPr>
        <p:spPr>
          <a:xfrm>
            <a:off x="3235967" y="2850597"/>
            <a:ext cx="6400923"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t>Supporting PREP2 predictions </a:t>
            </a:r>
          </a:p>
          <a:p>
            <a:endParaRPr lang="en-NZ" dirty="0"/>
          </a:p>
        </p:txBody>
      </p:sp>
      <p:sp>
        <p:nvSpPr>
          <p:cNvPr id="6" name="Rectangle 5">
            <a:extLst>
              <a:ext uri="{FF2B5EF4-FFF2-40B4-BE49-F238E27FC236}">
                <a16:creationId xmlns:a16="http://schemas.microsoft.com/office/drawing/2014/main" id="{231DC0CC-17BB-4322-A1A5-FEF2A289C6D8}"/>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a:extLst>
              <a:ext uri="{FF2B5EF4-FFF2-40B4-BE49-F238E27FC236}">
                <a16:creationId xmlns:a16="http://schemas.microsoft.com/office/drawing/2014/main" id="{651C3CEA-FE52-4CC6-B9C2-8088E7F20437}"/>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8</a:t>
            </a:r>
          </a:p>
        </p:txBody>
      </p:sp>
      <p:sp>
        <p:nvSpPr>
          <p:cNvPr id="8" name="TextBox 7">
            <a:extLst>
              <a:ext uri="{FF2B5EF4-FFF2-40B4-BE49-F238E27FC236}">
                <a16:creationId xmlns:a16="http://schemas.microsoft.com/office/drawing/2014/main" id="{AE897002-C2B4-448B-B9C1-C8B8BC6220F7}"/>
              </a:ext>
            </a:extLst>
          </p:cNvPr>
          <p:cNvSpPr txBox="1"/>
          <p:nvPr/>
        </p:nvSpPr>
        <p:spPr>
          <a:xfrm>
            <a:off x="288452" y="3002281"/>
            <a:ext cx="3450210" cy="769441"/>
          </a:xfrm>
          <a:prstGeom prst="rect">
            <a:avLst/>
          </a:prstGeom>
          <a:noFill/>
        </p:spPr>
        <p:txBody>
          <a:bodyPr wrap="square" rtlCol="0">
            <a:spAutoFit/>
          </a:bodyPr>
          <a:lstStyle/>
          <a:p>
            <a:pPr algn="ctr"/>
            <a:r>
              <a:rPr lang="en-NZ" sz="4400" dirty="0">
                <a:solidFill>
                  <a:schemeClr val="bg1"/>
                </a:solidFill>
              </a:rPr>
              <a:t>PREP2</a:t>
            </a:r>
          </a:p>
        </p:txBody>
      </p:sp>
      <p:pic>
        <p:nvPicPr>
          <p:cNvPr id="9" name="Picture 8">
            <a:extLst>
              <a:ext uri="{FF2B5EF4-FFF2-40B4-BE49-F238E27FC236}">
                <a16:creationId xmlns:a16="http://schemas.microsoft.com/office/drawing/2014/main" id="{35D1C062-BBC5-4947-B7EC-8C956101D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195" y="2438512"/>
            <a:ext cx="2156657" cy="1531717"/>
          </a:xfrm>
          <a:prstGeom prst="rect">
            <a:avLst/>
          </a:prstGeom>
        </p:spPr>
      </p:pic>
    </p:spTree>
    <p:extLst>
      <p:ext uri="{BB962C8B-B14F-4D97-AF65-F5344CB8AC3E}">
        <p14:creationId xmlns:p14="http://schemas.microsoft.com/office/powerpoint/2010/main" val="10765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FEFAF75-B479-4289-A3EA-3E28478E4BFD}"/>
              </a:ext>
            </a:extLst>
          </p:cNvPr>
          <p:cNvGrpSpPr/>
          <p:nvPr/>
        </p:nvGrpSpPr>
        <p:grpSpPr>
          <a:xfrm>
            <a:off x="3207420" y="1733704"/>
            <a:ext cx="6899107" cy="3814339"/>
            <a:chOff x="1091057" y="1822837"/>
            <a:chExt cx="6899107" cy="3814339"/>
          </a:xfrm>
        </p:grpSpPr>
        <p:grpSp>
          <p:nvGrpSpPr>
            <p:cNvPr id="13" name="Group 12">
              <a:extLst>
                <a:ext uri="{FF2B5EF4-FFF2-40B4-BE49-F238E27FC236}">
                  <a16:creationId xmlns:a16="http://schemas.microsoft.com/office/drawing/2014/main" id="{86EB25AB-77A9-4200-811E-A22A8EB142DC}"/>
                </a:ext>
              </a:extLst>
            </p:cNvPr>
            <p:cNvGrpSpPr/>
            <p:nvPr/>
          </p:nvGrpSpPr>
          <p:grpSpPr>
            <a:xfrm>
              <a:off x="1091057" y="1822837"/>
              <a:ext cx="6899107" cy="3814339"/>
              <a:chOff x="1187624" y="1340768"/>
              <a:chExt cx="6377910" cy="3312368"/>
            </a:xfrm>
          </p:grpSpPr>
          <p:grpSp>
            <p:nvGrpSpPr>
              <p:cNvPr id="15" name="Group 14">
                <a:extLst>
                  <a:ext uri="{FF2B5EF4-FFF2-40B4-BE49-F238E27FC236}">
                    <a16:creationId xmlns:a16="http://schemas.microsoft.com/office/drawing/2014/main" id="{F324DE28-C61C-4DDE-A690-A42492EB91A5}"/>
                  </a:ext>
                </a:extLst>
              </p:cNvPr>
              <p:cNvGrpSpPr/>
              <p:nvPr/>
            </p:nvGrpSpPr>
            <p:grpSpPr>
              <a:xfrm>
                <a:off x="1187624" y="1340768"/>
                <a:ext cx="6377910" cy="3312368"/>
                <a:chOff x="109635" y="1414871"/>
                <a:chExt cx="6377910" cy="3312368"/>
              </a:xfrm>
            </p:grpSpPr>
            <p:sp>
              <p:nvSpPr>
                <p:cNvPr id="41" name="Rectangle 40">
                  <a:extLst>
                    <a:ext uri="{FF2B5EF4-FFF2-40B4-BE49-F238E27FC236}">
                      <a16:creationId xmlns:a16="http://schemas.microsoft.com/office/drawing/2014/main" id="{B886E5C0-D6F1-4500-8B2E-CE5628E3B401}"/>
                    </a:ext>
                  </a:extLst>
                </p:cNvPr>
                <p:cNvSpPr/>
                <p:nvPr/>
              </p:nvSpPr>
              <p:spPr>
                <a:xfrm>
                  <a:off x="187849" y="141487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2" name="Group 41">
                  <a:extLst>
                    <a:ext uri="{FF2B5EF4-FFF2-40B4-BE49-F238E27FC236}">
                      <a16:creationId xmlns:a16="http://schemas.microsoft.com/office/drawing/2014/main" id="{45695186-C20A-4B2B-B1A6-D3607D262A00}"/>
                    </a:ext>
                  </a:extLst>
                </p:cNvPr>
                <p:cNvGrpSpPr/>
                <p:nvPr/>
              </p:nvGrpSpPr>
              <p:grpSpPr>
                <a:xfrm>
                  <a:off x="109635" y="1752696"/>
                  <a:ext cx="4709601" cy="2894808"/>
                  <a:chOff x="109139" y="1752696"/>
                  <a:chExt cx="4709601" cy="2894808"/>
                </a:xfrm>
              </p:grpSpPr>
              <p:sp>
                <p:nvSpPr>
                  <p:cNvPr id="150" name="TextBox 149">
                    <a:extLst>
                      <a:ext uri="{FF2B5EF4-FFF2-40B4-BE49-F238E27FC236}">
                        <a16:creationId xmlns:a16="http://schemas.microsoft.com/office/drawing/2014/main" id="{2688BBBF-0B25-4644-90CA-A7370704DFC5}"/>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151" name="Group 150">
                    <a:extLst>
                      <a:ext uri="{FF2B5EF4-FFF2-40B4-BE49-F238E27FC236}">
                        <a16:creationId xmlns:a16="http://schemas.microsoft.com/office/drawing/2014/main" id="{1F97C0E6-4D21-4DAA-BEDD-604716956EEC}"/>
                      </a:ext>
                    </a:extLst>
                  </p:cNvPr>
                  <p:cNvGrpSpPr/>
                  <p:nvPr/>
                </p:nvGrpSpPr>
                <p:grpSpPr>
                  <a:xfrm>
                    <a:off x="168376" y="1752696"/>
                    <a:ext cx="4650364" cy="2894808"/>
                    <a:chOff x="168376" y="1752696"/>
                    <a:chExt cx="4650364" cy="2894808"/>
                  </a:xfrm>
                </p:grpSpPr>
                <p:sp>
                  <p:nvSpPr>
                    <p:cNvPr id="152" name="Rounded Rectangle 321">
                      <a:extLst>
                        <a:ext uri="{FF2B5EF4-FFF2-40B4-BE49-F238E27FC236}">
                          <a16:creationId xmlns:a16="http://schemas.microsoft.com/office/drawing/2014/main" id="{FC551289-27C4-40B1-8E89-9AF77BCEFEA5}"/>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3" name="Rounded Rectangle 322">
                      <a:extLst>
                        <a:ext uri="{FF2B5EF4-FFF2-40B4-BE49-F238E27FC236}">
                          <a16:creationId xmlns:a16="http://schemas.microsoft.com/office/drawing/2014/main" id="{64945A5A-2068-4E53-9CAF-DBE79781980B}"/>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4" name="TextBox 153">
                      <a:extLst>
                        <a:ext uri="{FF2B5EF4-FFF2-40B4-BE49-F238E27FC236}">
                          <a16:creationId xmlns:a16="http://schemas.microsoft.com/office/drawing/2014/main" id="{2A818475-157E-4F4D-8512-36E0B6258BC4}"/>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155" name="Rounded Rectangle 324">
                      <a:extLst>
                        <a:ext uri="{FF2B5EF4-FFF2-40B4-BE49-F238E27FC236}">
                          <a16:creationId xmlns:a16="http://schemas.microsoft.com/office/drawing/2014/main" id="{91ADC688-2A93-45C2-BE7D-ACB6F7DFFF97}"/>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6" name="TextBox 155">
                      <a:extLst>
                        <a:ext uri="{FF2B5EF4-FFF2-40B4-BE49-F238E27FC236}">
                          <a16:creationId xmlns:a16="http://schemas.microsoft.com/office/drawing/2014/main" id="{689B8130-8738-4B4E-947D-250A21E78F60}"/>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sp>
                  <p:nvSpPr>
                    <p:cNvPr id="157" name="Rounded Rectangle 326">
                      <a:extLst>
                        <a:ext uri="{FF2B5EF4-FFF2-40B4-BE49-F238E27FC236}">
                          <a16:creationId xmlns:a16="http://schemas.microsoft.com/office/drawing/2014/main" id="{C50D76B7-87E6-4FFF-892F-20B22E5EE7B4}"/>
                        </a:ext>
                      </a:extLst>
                    </p:cNvPr>
                    <p:cNvSpPr/>
                    <p:nvPr/>
                  </p:nvSpPr>
                  <p:spPr>
                    <a:xfrm>
                      <a:off x="3698165" y="3662455"/>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8" name="TextBox 157">
                      <a:extLst>
                        <a:ext uri="{FF2B5EF4-FFF2-40B4-BE49-F238E27FC236}">
                          <a16:creationId xmlns:a16="http://schemas.microsoft.com/office/drawing/2014/main" id="{D37A2B2A-3A99-4F46-B4A9-547F87F9BAB5}"/>
                        </a:ext>
                      </a:extLst>
                    </p:cNvPr>
                    <p:cNvSpPr txBox="1"/>
                    <p:nvPr/>
                  </p:nvSpPr>
                  <p:spPr>
                    <a:xfrm>
                      <a:off x="3637531" y="3692632"/>
                      <a:ext cx="987133" cy="641455"/>
                    </a:xfrm>
                    <a:prstGeom prst="rect">
                      <a:avLst/>
                    </a:prstGeom>
                    <a:noFill/>
                  </p:spPr>
                  <p:txBody>
                    <a:bodyPr wrap="square" rtlCol="0">
                      <a:spAutoFit/>
                    </a:bodyPr>
                    <a:lstStyle/>
                    <a:p>
                      <a:pPr algn="ctr"/>
                      <a:r>
                        <a:rPr lang="en-NZ" sz="1600" dirty="0"/>
                        <a:t>NIHSS &lt; 7</a:t>
                      </a:r>
                      <a:br>
                        <a:rPr lang="en-NZ" sz="1600" dirty="0"/>
                      </a:br>
                      <a:r>
                        <a:rPr lang="en-NZ" sz="1000" dirty="0"/>
                        <a:t>3 days</a:t>
                      </a:r>
                    </a:p>
                    <a:p>
                      <a:pPr algn="ctr"/>
                      <a:endParaRPr lang="en-NZ" sz="1600" dirty="0"/>
                    </a:p>
                  </p:txBody>
                </p:sp>
                <p:sp>
                  <p:nvSpPr>
                    <p:cNvPr id="159" name="Rounded Rectangle 328">
                      <a:extLst>
                        <a:ext uri="{FF2B5EF4-FFF2-40B4-BE49-F238E27FC236}">
                          <a16:creationId xmlns:a16="http://schemas.microsoft.com/office/drawing/2014/main" id="{6E37FB90-EE0E-4721-9243-959E5C46673F}"/>
                        </a:ext>
                      </a:extLst>
                    </p:cNvPr>
                    <p:cNvSpPr/>
                    <p:nvPr/>
                  </p:nvSpPr>
                  <p:spPr>
                    <a:xfrm>
                      <a:off x="3698165" y="4189690"/>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0" name="TextBox 159">
                      <a:extLst>
                        <a:ext uri="{FF2B5EF4-FFF2-40B4-BE49-F238E27FC236}">
                          <a16:creationId xmlns:a16="http://schemas.microsoft.com/office/drawing/2014/main" id="{213E4CD4-0D6C-4D94-AD91-94821CF7383C}"/>
                        </a:ext>
                      </a:extLst>
                    </p:cNvPr>
                    <p:cNvSpPr txBox="1"/>
                    <p:nvPr/>
                  </p:nvSpPr>
                  <p:spPr>
                    <a:xfrm>
                      <a:off x="3637531" y="4219867"/>
                      <a:ext cx="987133" cy="427637"/>
                    </a:xfrm>
                    <a:prstGeom prst="rect">
                      <a:avLst/>
                    </a:prstGeom>
                    <a:noFill/>
                  </p:spPr>
                  <p:txBody>
                    <a:bodyPr wrap="square" rtlCol="0">
                      <a:spAutoFit/>
                    </a:bodyPr>
                    <a:lstStyle/>
                    <a:p>
                      <a:pPr algn="ctr"/>
                      <a:r>
                        <a:rPr lang="en-NZ" sz="1600" dirty="0"/>
                        <a:t>NIHSS ≥ 7</a:t>
                      </a:r>
                      <a:br>
                        <a:rPr lang="en-NZ" sz="1600" dirty="0"/>
                      </a:br>
                      <a:r>
                        <a:rPr lang="en-NZ" sz="1000" dirty="0"/>
                        <a:t>3 days</a:t>
                      </a:r>
                    </a:p>
                  </p:txBody>
                </p:sp>
                <p:cxnSp>
                  <p:nvCxnSpPr>
                    <p:cNvPr id="161" name="Straight Arrow Connector 160">
                      <a:extLst>
                        <a:ext uri="{FF2B5EF4-FFF2-40B4-BE49-F238E27FC236}">
                          <a16:creationId xmlns:a16="http://schemas.microsoft.com/office/drawing/2014/main" id="{A55AB4A0-B329-4DF8-965F-75EF56D36567}"/>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4F7360E9-A0E5-47DF-B416-B1D87B743A19}"/>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C33BD605-8F7F-4707-A14F-5BE10D3AB016}"/>
                        </a:ext>
                      </a:extLst>
                    </p:cNvPr>
                    <p:cNvCxnSpPr/>
                    <p:nvPr/>
                  </p:nvCxnSpPr>
                  <p:spPr>
                    <a:xfrm flipV="1">
                      <a:off x="4602716" y="3873292"/>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BCD2200-6031-485B-AB16-55C9B3E6585A}"/>
                        </a:ext>
                      </a:extLst>
                    </p:cNvPr>
                    <p:cNvCxnSpPr/>
                    <p:nvPr/>
                  </p:nvCxnSpPr>
                  <p:spPr>
                    <a:xfrm flipV="1">
                      <a:off x="4602716" y="4388875"/>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165" name="Rounded Rectangle 334">
                      <a:extLst>
                        <a:ext uri="{FF2B5EF4-FFF2-40B4-BE49-F238E27FC236}">
                          <a16:creationId xmlns:a16="http://schemas.microsoft.com/office/drawing/2014/main" id="{40EF0363-FE2C-4C2F-97D7-CD9DEB3E31DC}"/>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6" name="TextBox 165">
                      <a:extLst>
                        <a:ext uri="{FF2B5EF4-FFF2-40B4-BE49-F238E27FC236}">
                          <a16:creationId xmlns:a16="http://schemas.microsoft.com/office/drawing/2014/main" id="{E71C1B1B-608E-4305-AB45-9BE8BB0F8BD8}"/>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167" name="Straight Arrow Connector 166">
                      <a:extLst>
                        <a:ext uri="{FF2B5EF4-FFF2-40B4-BE49-F238E27FC236}">
                          <a16:creationId xmlns:a16="http://schemas.microsoft.com/office/drawing/2014/main" id="{ACAC2F4A-4DAB-48A3-A86C-4F6C71A6E8B3}"/>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B432A1E-C93A-4FA7-9C51-95DE242D9C5E}"/>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028EC89-145A-4AF1-AD0A-15171020342A}"/>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20BEDA8-E286-4812-B36C-2BD5890F3196}"/>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B04207-1DD6-433A-AA25-C5E7BAA9EBFC}"/>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F15F2DE-953F-4528-A0C2-29046DF49F55}"/>
                        </a:ext>
                      </a:extLst>
                    </p:cNvPr>
                    <p:cNvCxnSpPr/>
                    <p:nvPr/>
                  </p:nvCxnSpPr>
                  <p:spPr>
                    <a:xfrm>
                      <a:off x="3119540" y="3333251"/>
                      <a:ext cx="1699200" cy="5"/>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5046416-CF08-4697-A857-001727647979}"/>
                        </a:ext>
                      </a:extLst>
                    </p:cNvPr>
                    <p:cNvCxnSpPr/>
                    <p:nvPr/>
                  </p:nvCxnSpPr>
                  <p:spPr>
                    <a:xfrm>
                      <a:off x="3119540" y="3333139"/>
                      <a:ext cx="0" cy="65187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8F67042-C02A-4980-AEA2-8D3A2DD3D05C}"/>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B8AC54A-7238-438E-AE6A-65B2A52C4CDA}"/>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7835B1A1-3241-43A1-96C9-7FF8C1DDDF3F}"/>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9E3A22A-8466-48D4-A9C2-03BC7A843348}"/>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11A2919-1170-4D0D-9F7C-75D9083E67AB}"/>
                        </a:ext>
                      </a:extLst>
                    </p:cNvPr>
                    <p:cNvCxnSpPr/>
                    <p:nvPr/>
                  </p:nvCxnSpPr>
                  <p:spPr>
                    <a:xfrm flipH="1">
                      <a:off x="3112777" y="4130945"/>
                      <a:ext cx="224424"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2C0B7DE-3DED-4B90-87B0-39318B1D32F2}"/>
                        </a:ext>
                      </a:extLst>
                    </p:cNvPr>
                    <p:cNvCxnSpPr/>
                    <p:nvPr/>
                  </p:nvCxnSpPr>
                  <p:spPr>
                    <a:xfrm>
                      <a:off x="3338424" y="3857138"/>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E03F6091-5A29-47E3-A0D2-9F4B9C241C4A}"/>
                        </a:ext>
                      </a:extLst>
                    </p:cNvPr>
                    <p:cNvCxnSpPr/>
                    <p:nvPr/>
                  </p:nvCxnSpPr>
                  <p:spPr>
                    <a:xfrm flipV="1">
                      <a:off x="3334729" y="3864407"/>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FFA9630-116F-4798-9F09-52A85D44A40F}"/>
                        </a:ext>
                      </a:extLst>
                    </p:cNvPr>
                    <p:cNvCxnSpPr/>
                    <p:nvPr/>
                  </p:nvCxnSpPr>
                  <p:spPr>
                    <a:xfrm flipV="1">
                      <a:off x="3330000" y="4387702"/>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EC03380-C8E4-4D6E-BDA6-2A2C3DEECFD1}"/>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B2A877C-1967-4EE1-AF84-3665C8A1A8C6}"/>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F16C6F6-03E4-4EEC-BCDA-6BBB5D5A8AF7}"/>
                        </a:ext>
                      </a:extLst>
                    </p:cNvPr>
                    <p:cNvCxnSpPr/>
                    <p:nvPr/>
                  </p:nvCxnSpPr>
                  <p:spPr>
                    <a:xfrm flipH="1">
                      <a:off x="2902298" y="3868652"/>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5" name="Rounded Rectangle 354">
                      <a:extLst>
                        <a:ext uri="{FF2B5EF4-FFF2-40B4-BE49-F238E27FC236}">
                          <a16:creationId xmlns:a16="http://schemas.microsoft.com/office/drawing/2014/main" id="{FA4BD7A4-210A-49E5-96DF-5238FCDA6151}"/>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6" name="TextBox 185">
                      <a:extLst>
                        <a:ext uri="{FF2B5EF4-FFF2-40B4-BE49-F238E27FC236}">
                          <a16:creationId xmlns:a16="http://schemas.microsoft.com/office/drawing/2014/main" id="{88F4BF4D-17D9-4CD9-8C3D-11A916180D8D}"/>
                        </a:ext>
                      </a:extLst>
                    </p:cNvPr>
                    <p:cNvSpPr txBox="1"/>
                    <p:nvPr/>
                  </p:nvSpPr>
                  <p:spPr>
                    <a:xfrm>
                      <a:off x="1764000" y="3677018"/>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43" name="Rounded Rectangle 210">
                  <a:extLst>
                    <a:ext uri="{FF2B5EF4-FFF2-40B4-BE49-F238E27FC236}">
                      <a16:creationId xmlns:a16="http://schemas.microsoft.com/office/drawing/2014/main" id="{F43BA9BC-17FC-4E72-A21A-CD3441A3454C}"/>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TextBox 43">
                  <a:extLst>
                    <a:ext uri="{FF2B5EF4-FFF2-40B4-BE49-F238E27FC236}">
                      <a16:creationId xmlns:a16="http://schemas.microsoft.com/office/drawing/2014/main" id="{C1977CE5-B123-4A19-A119-E80D5AD92547}"/>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45" name="Rounded Rectangle 212">
                  <a:extLst>
                    <a:ext uri="{FF2B5EF4-FFF2-40B4-BE49-F238E27FC236}">
                      <a16:creationId xmlns:a16="http://schemas.microsoft.com/office/drawing/2014/main" id="{1727D53E-BEF1-4DAA-B1A1-1436F0F9C8B8}"/>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TextBox 45">
                  <a:extLst>
                    <a:ext uri="{FF2B5EF4-FFF2-40B4-BE49-F238E27FC236}">
                      <a16:creationId xmlns:a16="http://schemas.microsoft.com/office/drawing/2014/main" id="{078F2025-ACCA-48C5-8A23-B43E4F1C388A}"/>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sp>
              <p:nvSpPr>
                <p:cNvPr id="47" name="Rounded Rectangle 214">
                  <a:extLst>
                    <a:ext uri="{FF2B5EF4-FFF2-40B4-BE49-F238E27FC236}">
                      <a16:creationId xmlns:a16="http://schemas.microsoft.com/office/drawing/2014/main" id="{B7A28D1B-A681-433A-8E6C-536132F0D1CF}"/>
                    </a:ext>
                  </a:extLst>
                </p:cNvPr>
                <p:cNvSpPr/>
                <p:nvPr/>
              </p:nvSpPr>
              <p:spPr>
                <a:xfrm>
                  <a:off x="4857370" y="366245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TextBox 47">
                  <a:extLst>
                    <a:ext uri="{FF2B5EF4-FFF2-40B4-BE49-F238E27FC236}">
                      <a16:creationId xmlns:a16="http://schemas.microsoft.com/office/drawing/2014/main" id="{D5E36019-45B8-4724-AF4F-EC39D352B9B0}"/>
                    </a:ext>
                  </a:extLst>
                </p:cNvPr>
                <p:cNvSpPr txBox="1"/>
                <p:nvPr/>
              </p:nvSpPr>
              <p:spPr>
                <a:xfrm>
                  <a:off x="4823966" y="3662454"/>
                  <a:ext cx="1181209" cy="294000"/>
                </a:xfrm>
                <a:prstGeom prst="rect">
                  <a:avLst/>
                </a:prstGeom>
                <a:noFill/>
              </p:spPr>
              <p:txBody>
                <a:bodyPr wrap="square" rtlCol="0">
                  <a:spAutoFit/>
                </a:bodyPr>
                <a:lstStyle/>
                <a:p>
                  <a:pPr algn="ctr"/>
                  <a:r>
                    <a:rPr lang="en-NZ" sz="1600" dirty="0">
                      <a:solidFill>
                        <a:srgbClr val="FFC000"/>
                      </a:solidFill>
                    </a:rPr>
                    <a:t>LIMITED</a:t>
                  </a:r>
                </a:p>
              </p:txBody>
            </p:sp>
            <p:sp>
              <p:nvSpPr>
                <p:cNvPr id="49" name="Rounded Rectangle 216">
                  <a:extLst>
                    <a:ext uri="{FF2B5EF4-FFF2-40B4-BE49-F238E27FC236}">
                      <a16:creationId xmlns:a16="http://schemas.microsoft.com/office/drawing/2014/main" id="{2B5DCD9E-E534-4448-BD35-7D0802F3F0CB}"/>
                    </a:ext>
                  </a:extLst>
                </p:cNvPr>
                <p:cNvSpPr/>
                <p:nvPr/>
              </p:nvSpPr>
              <p:spPr>
                <a:xfrm>
                  <a:off x="4857370" y="4189690"/>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TextBox 49">
                  <a:extLst>
                    <a:ext uri="{FF2B5EF4-FFF2-40B4-BE49-F238E27FC236}">
                      <a16:creationId xmlns:a16="http://schemas.microsoft.com/office/drawing/2014/main" id="{22D086BA-5667-4371-99E0-A227B5E0A6C9}"/>
                    </a:ext>
                  </a:extLst>
                </p:cNvPr>
                <p:cNvSpPr txBox="1"/>
                <p:nvPr/>
              </p:nvSpPr>
              <p:spPr>
                <a:xfrm>
                  <a:off x="4823966" y="4175231"/>
                  <a:ext cx="1181209" cy="294000"/>
                </a:xfrm>
                <a:prstGeom prst="rect">
                  <a:avLst/>
                </a:prstGeom>
                <a:noFill/>
              </p:spPr>
              <p:txBody>
                <a:bodyPr wrap="square" rtlCol="0">
                  <a:spAutoFit/>
                </a:bodyPr>
                <a:lstStyle/>
                <a:p>
                  <a:pPr algn="ctr"/>
                  <a:r>
                    <a:rPr lang="en-NZ" sz="1600" dirty="0">
                      <a:solidFill>
                        <a:srgbClr val="C00000"/>
                      </a:solidFill>
                    </a:rPr>
                    <a:t>POOR</a:t>
                  </a:r>
                </a:p>
              </p:txBody>
            </p:sp>
            <p:cxnSp>
              <p:nvCxnSpPr>
                <p:cNvPr id="51" name="Straight Arrow Connector 50">
                  <a:extLst>
                    <a:ext uri="{FF2B5EF4-FFF2-40B4-BE49-F238E27FC236}">
                      <a16:creationId xmlns:a16="http://schemas.microsoft.com/office/drawing/2014/main" id="{94012316-53CC-4D66-8BE5-A73DE830CE5B}"/>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EF1CD04-3649-46FA-85F8-6D17ADF6E639}"/>
                    </a:ext>
                  </a:extLst>
                </p:cNvPr>
                <p:cNvGrpSpPr/>
                <p:nvPr/>
              </p:nvGrpSpPr>
              <p:grpSpPr>
                <a:xfrm rot="10800000">
                  <a:off x="5058373" y="1711641"/>
                  <a:ext cx="712395" cy="72206"/>
                  <a:chOff x="7020272" y="2016447"/>
                  <a:chExt cx="712395" cy="72206"/>
                </a:xfrm>
              </p:grpSpPr>
              <p:sp>
                <p:nvSpPr>
                  <p:cNvPr id="134" name="Oval 133">
                    <a:extLst>
                      <a:ext uri="{FF2B5EF4-FFF2-40B4-BE49-F238E27FC236}">
                        <a16:creationId xmlns:a16="http://schemas.microsoft.com/office/drawing/2014/main" id="{8DFDFDEB-146D-49D5-A603-2DE0CF23B631}"/>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35" name="Group 134">
                    <a:extLst>
                      <a:ext uri="{FF2B5EF4-FFF2-40B4-BE49-F238E27FC236}">
                        <a16:creationId xmlns:a16="http://schemas.microsoft.com/office/drawing/2014/main" id="{B2C553BF-86B5-4D58-834E-3F27EBC2857A}"/>
                      </a:ext>
                    </a:extLst>
                  </p:cNvPr>
                  <p:cNvGrpSpPr/>
                  <p:nvPr/>
                </p:nvGrpSpPr>
                <p:grpSpPr>
                  <a:xfrm>
                    <a:off x="7020272" y="2016653"/>
                    <a:ext cx="143154" cy="72000"/>
                    <a:chOff x="7020272" y="2016447"/>
                    <a:chExt cx="143154" cy="72000"/>
                  </a:xfrm>
                </p:grpSpPr>
                <p:sp>
                  <p:nvSpPr>
                    <p:cNvPr id="148" name="Oval 147">
                      <a:extLst>
                        <a:ext uri="{FF2B5EF4-FFF2-40B4-BE49-F238E27FC236}">
                          <a16:creationId xmlns:a16="http://schemas.microsoft.com/office/drawing/2014/main" id="{556C6BDB-935C-43A8-B8A8-0E925160D1D2}"/>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9" name="Oval 148">
                      <a:extLst>
                        <a:ext uri="{FF2B5EF4-FFF2-40B4-BE49-F238E27FC236}">
                          <a16:creationId xmlns:a16="http://schemas.microsoft.com/office/drawing/2014/main" id="{5398D8CC-3CD5-4CD5-B717-08FA65D8910E}"/>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6" name="Group 135">
                    <a:extLst>
                      <a:ext uri="{FF2B5EF4-FFF2-40B4-BE49-F238E27FC236}">
                        <a16:creationId xmlns:a16="http://schemas.microsoft.com/office/drawing/2014/main" id="{6726C58E-50D6-429D-98E8-9D355AD47F75}"/>
                      </a:ext>
                    </a:extLst>
                  </p:cNvPr>
                  <p:cNvGrpSpPr/>
                  <p:nvPr/>
                </p:nvGrpSpPr>
                <p:grpSpPr>
                  <a:xfrm>
                    <a:off x="7162035" y="2016653"/>
                    <a:ext cx="143154" cy="72000"/>
                    <a:chOff x="7020272" y="2016447"/>
                    <a:chExt cx="143154" cy="72000"/>
                  </a:xfrm>
                </p:grpSpPr>
                <p:sp>
                  <p:nvSpPr>
                    <p:cNvPr id="146" name="Oval 145">
                      <a:extLst>
                        <a:ext uri="{FF2B5EF4-FFF2-40B4-BE49-F238E27FC236}">
                          <a16:creationId xmlns:a16="http://schemas.microsoft.com/office/drawing/2014/main" id="{900DA91B-ADDD-45FF-A820-57B95862FE7C}"/>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7" name="Oval 146">
                      <a:extLst>
                        <a:ext uri="{FF2B5EF4-FFF2-40B4-BE49-F238E27FC236}">
                          <a16:creationId xmlns:a16="http://schemas.microsoft.com/office/drawing/2014/main" id="{C70BCB58-8C49-4CC5-819E-6A09673BA82C}"/>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7" name="Group 136">
                    <a:extLst>
                      <a:ext uri="{FF2B5EF4-FFF2-40B4-BE49-F238E27FC236}">
                        <a16:creationId xmlns:a16="http://schemas.microsoft.com/office/drawing/2014/main" id="{D95D1357-5A9F-40D2-880A-8ACB11A7AF08}"/>
                      </a:ext>
                    </a:extLst>
                  </p:cNvPr>
                  <p:cNvGrpSpPr/>
                  <p:nvPr/>
                </p:nvGrpSpPr>
                <p:grpSpPr>
                  <a:xfrm>
                    <a:off x="7303798" y="2016653"/>
                    <a:ext cx="143154" cy="72000"/>
                    <a:chOff x="7020272" y="2016447"/>
                    <a:chExt cx="143154" cy="72000"/>
                  </a:xfrm>
                </p:grpSpPr>
                <p:sp>
                  <p:nvSpPr>
                    <p:cNvPr id="144" name="Oval 143">
                      <a:extLst>
                        <a:ext uri="{FF2B5EF4-FFF2-40B4-BE49-F238E27FC236}">
                          <a16:creationId xmlns:a16="http://schemas.microsoft.com/office/drawing/2014/main" id="{97BAEF87-1F64-499E-91FF-B872A81CC52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5" name="Oval 144">
                      <a:extLst>
                        <a:ext uri="{FF2B5EF4-FFF2-40B4-BE49-F238E27FC236}">
                          <a16:creationId xmlns:a16="http://schemas.microsoft.com/office/drawing/2014/main" id="{DC0E08FC-5F8B-498E-98FF-D0CB1976FD63}"/>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8" name="Group 137">
                    <a:extLst>
                      <a:ext uri="{FF2B5EF4-FFF2-40B4-BE49-F238E27FC236}">
                        <a16:creationId xmlns:a16="http://schemas.microsoft.com/office/drawing/2014/main" id="{56E894D8-6E23-4169-989D-DD714C97A318}"/>
                      </a:ext>
                    </a:extLst>
                  </p:cNvPr>
                  <p:cNvGrpSpPr/>
                  <p:nvPr/>
                </p:nvGrpSpPr>
                <p:grpSpPr>
                  <a:xfrm>
                    <a:off x="7445561" y="2016653"/>
                    <a:ext cx="143154" cy="72000"/>
                    <a:chOff x="7020272" y="2016447"/>
                    <a:chExt cx="143154" cy="72000"/>
                  </a:xfrm>
                </p:grpSpPr>
                <p:sp>
                  <p:nvSpPr>
                    <p:cNvPr id="142" name="Oval 141">
                      <a:extLst>
                        <a:ext uri="{FF2B5EF4-FFF2-40B4-BE49-F238E27FC236}">
                          <a16:creationId xmlns:a16="http://schemas.microsoft.com/office/drawing/2014/main" id="{F22037CE-98A5-45B0-B1A0-A3A30B6C9709}"/>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3" name="Oval 142">
                      <a:extLst>
                        <a:ext uri="{FF2B5EF4-FFF2-40B4-BE49-F238E27FC236}">
                          <a16:creationId xmlns:a16="http://schemas.microsoft.com/office/drawing/2014/main" id="{C291F7CB-3E8F-4823-A750-58C20EB6FC93}"/>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9" name="Group 138">
                    <a:extLst>
                      <a:ext uri="{FF2B5EF4-FFF2-40B4-BE49-F238E27FC236}">
                        <a16:creationId xmlns:a16="http://schemas.microsoft.com/office/drawing/2014/main" id="{075848EA-B840-46A7-818B-E42B2464E53F}"/>
                      </a:ext>
                    </a:extLst>
                  </p:cNvPr>
                  <p:cNvGrpSpPr/>
                  <p:nvPr/>
                </p:nvGrpSpPr>
                <p:grpSpPr>
                  <a:xfrm rot="10800000">
                    <a:off x="7589963" y="2016447"/>
                    <a:ext cx="72000" cy="72008"/>
                    <a:chOff x="8028384" y="1350802"/>
                    <a:chExt cx="72000" cy="72008"/>
                  </a:xfrm>
                </p:grpSpPr>
                <p:sp>
                  <p:nvSpPr>
                    <p:cNvPr id="140" name="Chord 139">
                      <a:extLst>
                        <a:ext uri="{FF2B5EF4-FFF2-40B4-BE49-F238E27FC236}">
                          <a16:creationId xmlns:a16="http://schemas.microsoft.com/office/drawing/2014/main" id="{C28B54FD-E19F-4FBB-A892-8E4E5EFEF2F0}"/>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1" name="Chord 140">
                      <a:extLst>
                        <a:ext uri="{FF2B5EF4-FFF2-40B4-BE49-F238E27FC236}">
                          <a16:creationId xmlns:a16="http://schemas.microsoft.com/office/drawing/2014/main" id="{020C5F67-9C60-4506-8944-BC8AB50D6C37}"/>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 name="Group 52">
                  <a:extLst>
                    <a:ext uri="{FF2B5EF4-FFF2-40B4-BE49-F238E27FC236}">
                      <a16:creationId xmlns:a16="http://schemas.microsoft.com/office/drawing/2014/main" id="{1433852A-D98D-4F99-84C2-6E65E082F37B}"/>
                    </a:ext>
                  </a:extLst>
                </p:cNvPr>
                <p:cNvGrpSpPr/>
                <p:nvPr/>
              </p:nvGrpSpPr>
              <p:grpSpPr>
                <a:xfrm>
                  <a:off x="5058373" y="2239529"/>
                  <a:ext cx="712395" cy="72001"/>
                  <a:chOff x="6058630" y="1736720"/>
                  <a:chExt cx="712395" cy="72001"/>
                </a:xfrm>
              </p:grpSpPr>
              <p:grpSp>
                <p:nvGrpSpPr>
                  <p:cNvPr id="119" name="Group 118">
                    <a:extLst>
                      <a:ext uri="{FF2B5EF4-FFF2-40B4-BE49-F238E27FC236}">
                        <a16:creationId xmlns:a16="http://schemas.microsoft.com/office/drawing/2014/main" id="{EEA7E5A0-7EBE-4C11-BFA3-F826A7E5DF92}"/>
                      </a:ext>
                    </a:extLst>
                  </p:cNvPr>
                  <p:cNvGrpSpPr/>
                  <p:nvPr/>
                </p:nvGrpSpPr>
                <p:grpSpPr>
                  <a:xfrm rot="10800000">
                    <a:off x="6058630" y="1736720"/>
                    <a:ext cx="712395" cy="72001"/>
                    <a:chOff x="7020272" y="2016550"/>
                    <a:chExt cx="712395" cy="72001"/>
                  </a:xfrm>
                </p:grpSpPr>
                <p:sp>
                  <p:nvSpPr>
                    <p:cNvPr id="121" name="Oval 120">
                      <a:extLst>
                        <a:ext uri="{FF2B5EF4-FFF2-40B4-BE49-F238E27FC236}">
                          <a16:creationId xmlns:a16="http://schemas.microsoft.com/office/drawing/2014/main" id="{A0451F19-C32C-4FFB-87C5-089EEC22AB40}"/>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22" name="Group 121">
                      <a:extLst>
                        <a:ext uri="{FF2B5EF4-FFF2-40B4-BE49-F238E27FC236}">
                          <a16:creationId xmlns:a16="http://schemas.microsoft.com/office/drawing/2014/main" id="{DC4F4CE9-C0FF-4F06-8381-642B5B8659CA}"/>
                        </a:ext>
                      </a:extLst>
                    </p:cNvPr>
                    <p:cNvGrpSpPr/>
                    <p:nvPr/>
                  </p:nvGrpSpPr>
                  <p:grpSpPr>
                    <a:xfrm>
                      <a:off x="7020272" y="2016550"/>
                      <a:ext cx="143154" cy="72001"/>
                      <a:chOff x="7020272" y="2016344"/>
                      <a:chExt cx="143154" cy="72001"/>
                    </a:xfrm>
                  </p:grpSpPr>
                  <p:sp>
                    <p:nvSpPr>
                      <p:cNvPr id="132" name="Oval 131">
                        <a:extLst>
                          <a:ext uri="{FF2B5EF4-FFF2-40B4-BE49-F238E27FC236}">
                            <a16:creationId xmlns:a16="http://schemas.microsoft.com/office/drawing/2014/main" id="{A11A3704-3E2C-4D2B-91CF-CB793B789C6D}"/>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3" name="Oval 132">
                        <a:extLst>
                          <a:ext uri="{FF2B5EF4-FFF2-40B4-BE49-F238E27FC236}">
                            <a16:creationId xmlns:a16="http://schemas.microsoft.com/office/drawing/2014/main" id="{F7D6F7D4-6AA7-40AB-B020-C5CF52443C84}"/>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3" name="Group 122">
                      <a:extLst>
                        <a:ext uri="{FF2B5EF4-FFF2-40B4-BE49-F238E27FC236}">
                          <a16:creationId xmlns:a16="http://schemas.microsoft.com/office/drawing/2014/main" id="{134F4502-B69B-434B-97A9-F7F83669328A}"/>
                        </a:ext>
                      </a:extLst>
                    </p:cNvPr>
                    <p:cNvGrpSpPr/>
                    <p:nvPr/>
                  </p:nvGrpSpPr>
                  <p:grpSpPr>
                    <a:xfrm>
                      <a:off x="7162035" y="2016550"/>
                      <a:ext cx="143154" cy="72000"/>
                      <a:chOff x="7020272" y="2016344"/>
                      <a:chExt cx="143154" cy="72000"/>
                    </a:xfrm>
                  </p:grpSpPr>
                  <p:sp>
                    <p:nvSpPr>
                      <p:cNvPr id="130" name="Oval 129">
                        <a:extLst>
                          <a:ext uri="{FF2B5EF4-FFF2-40B4-BE49-F238E27FC236}">
                            <a16:creationId xmlns:a16="http://schemas.microsoft.com/office/drawing/2014/main" id="{620502D2-0176-4EED-A11E-23ED0B00958A}"/>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1" name="Oval 130">
                        <a:extLst>
                          <a:ext uri="{FF2B5EF4-FFF2-40B4-BE49-F238E27FC236}">
                            <a16:creationId xmlns:a16="http://schemas.microsoft.com/office/drawing/2014/main" id="{1C917ADC-C2DA-4AB1-840E-9C79C20680EF}"/>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4" name="Group 123">
                      <a:extLst>
                        <a:ext uri="{FF2B5EF4-FFF2-40B4-BE49-F238E27FC236}">
                          <a16:creationId xmlns:a16="http://schemas.microsoft.com/office/drawing/2014/main" id="{A51B93D7-8BC4-4BC5-A6BD-2DA3044C2D11}"/>
                        </a:ext>
                      </a:extLst>
                    </p:cNvPr>
                    <p:cNvGrpSpPr/>
                    <p:nvPr/>
                  </p:nvGrpSpPr>
                  <p:grpSpPr>
                    <a:xfrm>
                      <a:off x="7303798" y="2016550"/>
                      <a:ext cx="143154" cy="72000"/>
                      <a:chOff x="7020272" y="2016344"/>
                      <a:chExt cx="143154" cy="72000"/>
                    </a:xfrm>
                  </p:grpSpPr>
                  <p:sp>
                    <p:nvSpPr>
                      <p:cNvPr id="128" name="Oval 127">
                        <a:extLst>
                          <a:ext uri="{FF2B5EF4-FFF2-40B4-BE49-F238E27FC236}">
                            <a16:creationId xmlns:a16="http://schemas.microsoft.com/office/drawing/2014/main" id="{DA09C689-02DC-45F8-A249-D60550CB3C9E}"/>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9" name="Oval 128">
                        <a:extLst>
                          <a:ext uri="{FF2B5EF4-FFF2-40B4-BE49-F238E27FC236}">
                            <a16:creationId xmlns:a16="http://schemas.microsoft.com/office/drawing/2014/main" id="{D8C7EA0D-7DFD-4C72-8A2F-FBC3C7E40F4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5" name="Group 124">
                      <a:extLst>
                        <a:ext uri="{FF2B5EF4-FFF2-40B4-BE49-F238E27FC236}">
                          <a16:creationId xmlns:a16="http://schemas.microsoft.com/office/drawing/2014/main" id="{892F8A52-5F21-4FD1-8AE5-2F9B7926B5DB}"/>
                        </a:ext>
                      </a:extLst>
                    </p:cNvPr>
                    <p:cNvGrpSpPr/>
                    <p:nvPr/>
                  </p:nvGrpSpPr>
                  <p:grpSpPr>
                    <a:xfrm>
                      <a:off x="7445561" y="2016550"/>
                      <a:ext cx="143154" cy="72000"/>
                      <a:chOff x="7020272" y="2016344"/>
                      <a:chExt cx="143154" cy="72000"/>
                    </a:xfrm>
                  </p:grpSpPr>
                  <p:sp>
                    <p:nvSpPr>
                      <p:cNvPr id="126" name="Oval 125">
                        <a:extLst>
                          <a:ext uri="{FF2B5EF4-FFF2-40B4-BE49-F238E27FC236}">
                            <a16:creationId xmlns:a16="http://schemas.microsoft.com/office/drawing/2014/main" id="{2FC3ADF9-E295-4E91-B9B8-376EA685DDBB}"/>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7" name="Oval 126">
                        <a:extLst>
                          <a:ext uri="{FF2B5EF4-FFF2-40B4-BE49-F238E27FC236}">
                            <a16:creationId xmlns:a16="http://schemas.microsoft.com/office/drawing/2014/main" id="{186BC2A4-0C12-4DB9-8634-E874064E52EC}"/>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120" name="Oval 119">
                    <a:extLst>
                      <a:ext uri="{FF2B5EF4-FFF2-40B4-BE49-F238E27FC236}">
                        <a16:creationId xmlns:a16="http://schemas.microsoft.com/office/drawing/2014/main" id="{497CA051-580D-48A0-84E8-488DDEC2F4DA}"/>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 name="Group 53">
                  <a:extLst>
                    <a:ext uri="{FF2B5EF4-FFF2-40B4-BE49-F238E27FC236}">
                      <a16:creationId xmlns:a16="http://schemas.microsoft.com/office/drawing/2014/main" id="{6B6CC0CC-2383-40E4-A67D-906266AC2AC1}"/>
                    </a:ext>
                  </a:extLst>
                </p:cNvPr>
                <p:cNvGrpSpPr/>
                <p:nvPr/>
              </p:nvGrpSpPr>
              <p:grpSpPr>
                <a:xfrm>
                  <a:off x="5058373" y="2771874"/>
                  <a:ext cx="712395" cy="72001"/>
                  <a:chOff x="6058630" y="1736720"/>
                  <a:chExt cx="712395" cy="72001"/>
                </a:xfrm>
              </p:grpSpPr>
              <p:grpSp>
                <p:nvGrpSpPr>
                  <p:cNvPr id="104" name="Group 103">
                    <a:extLst>
                      <a:ext uri="{FF2B5EF4-FFF2-40B4-BE49-F238E27FC236}">
                        <a16:creationId xmlns:a16="http://schemas.microsoft.com/office/drawing/2014/main" id="{005A21F6-1368-4556-9E1B-769D210E56EF}"/>
                      </a:ext>
                    </a:extLst>
                  </p:cNvPr>
                  <p:cNvGrpSpPr/>
                  <p:nvPr/>
                </p:nvGrpSpPr>
                <p:grpSpPr>
                  <a:xfrm rot="10800000">
                    <a:off x="6058630" y="1736720"/>
                    <a:ext cx="712395" cy="72001"/>
                    <a:chOff x="7020272" y="2016550"/>
                    <a:chExt cx="712395" cy="72001"/>
                  </a:xfrm>
                </p:grpSpPr>
                <p:sp>
                  <p:nvSpPr>
                    <p:cNvPr id="106" name="Oval 105">
                      <a:extLst>
                        <a:ext uri="{FF2B5EF4-FFF2-40B4-BE49-F238E27FC236}">
                          <a16:creationId xmlns:a16="http://schemas.microsoft.com/office/drawing/2014/main" id="{A4E758D0-D1D6-44FF-B891-C04128634F51}"/>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07" name="Group 106">
                      <a:extLst>
                        <a:ext uri="{FF2B5EF4-FFF2-40B4-BE49-F238E27FC236}">
                          <a16:creationId xmlns:a16="http://schemas.microsoft.com/office/drawing/2014/main" id="{5DAF07F2-6EDA-4735-B52A-5A6BF6EB0744}"/>
                        </a:ext>
                      </a:extLst>
                    </p:cNvPr>
                    <p:cNvGrpSpPr/>
                    <p:nvPr/>
                  </p:nvGrpSpPr>
                  <p:grpSpPr>
                    <a:xfrm>
                      <a:off x="7020272" y="2016550"/>
                      <a:ext cx="143154" cy="72001"/>
                      <a:chOff x="7020272" y="2016344"/>
                      <a:chExt cx="143154" cy="72001"/>
                    </a:xfrm>
                  </p:grpSpPr>
                  <p:sp>
                    <p:nvSpPr>
                      <p:cNvPr id="117" name="Oval 116">
                        <a:extLst>
                          <a:ext uri="{FF2B5EF4-FFF2-40B4-BE49-F238E27FC236}">
                            <a16:creationId xmlns:a16="http://schemas.microsoft.com/office/drawing/2014/main" id="{50B3F915-29CF-4AC3-8877-AC754038614B}"/>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8" name="Oval 117">
                        <a:extLst>
                          <a:ext uri="{FF2B5EF4-FFF2-40B4-BE49-F238E27FC236}">
                            <a16:creationId xmlns:a16="http://schemas.microsoft.com/office/drawing/2014/main" id="{0BAC1B0C-EEF2-4066-B39B-ADB74AEA5E54}"/>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08" name="Group 107">
                      <a:extLst>
                        <a:ext uri="{FF2B5EF4-FFF2-40B4-BE49-F238E27FC236}">
                          <a16:creationId xmlns:a16="http://schemas.microsoft.com/office/drawing/2014/main" id="{708EB701-A32B-4FDE-BC92-46222C30573A}"/>
                        </a:ext>
                      </a:extLst>
                    </p:cNvPr>
                    <p:cNvGrpSpPr/>
                    <p:nvPr/>
                  </p:nvGrpSpPr>
                  <p:grpSpPr>
                    <a:xfrm>
                      <a:off x="7162035" y="2016550"/>
                      <a:ext cx="143154" cy="72000"/>
                      <a:chOff x="7020272" y="2016344"/>
                      <a:chExt cx="143154" cy="72000"/>
                    </a:xfrm>
                  </p:grpSpPr>
                  <p:sp>
                    <p:nvSpPr>
                      <p:cNvPr id="115" name="Oval 114">
                        <a:extLst>
                          <a:ext uri="{FF2B5EF4-FFF2-40B4-BE49-F238E27FC236}">
                            <a16:creationId xmlns:a16="http://schemas.microsoft.com/office/drawing/2014/main" id="{7644FB35-AA32-4776-BE61-9C7B6BE879CF}"/>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6" name="Oval 115">
                        <a:extLst>
                          <a:ext uri="{FF2B5EF4-FFF2-40B4-BE49-F238E27FC236}">
                            <a16:creationId xmlns:a16="http://schemas.microsoft.com/office/drawing/2014/main" id="{F4061170-8548-4639-80F5-C96FCA2A92DC}"/>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09" name="Group 108">
                      <a:extLst>
                        <a:ext uri="{FF2B5EF4-FFF2-40B4-BE49-F238E27FC236}">
                          <a16:creationId xmlns:a16="http://schemas.microsoft.com/office/drawing/2014/main" id="{9550D696-334B-45A6-978C-567D8DCA237B}"/>
                        </a:ext>
                      </a:extLst>
                    </p:cNvPr>
                    <p:cNvGrpSpPr/>
                    <p:nvPr/>
                  </p:nvGrpSpPr>
                  <p:grpSpPr>
                    <a:xfrm>
                      <a:off x="7303798" y="2016550"/>
                      <a:ext cx="143154" cy="72000"/>
                      <a:chOff x="7020272" y="2016344"/>
                      <a:chExt cx="143154" cy="72000"/>
                    </a:xfrm>
                  </p:grpSpPr>
                  <p:sp>
                    <p:nvSpPr>
                      <p:cNvPr id="113" name="Oval 112">
                        <a:extLst>
                          <a:ext uri="{FF2B5EF4-FFF2-40B4-BE49-F238E27FC236}">
                            <a16:creationId xmlns:a16="http://schemas.microsoft.com/office/drawing/2014/main" id="{F54110C3-F420-4526-8396-8837AE7E2AB4}"/>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4" name="Oval 113">
                        <a:extLst>
                          <a:ext uri="{FF2B5EF4-FFF2-40B4-BE49-F238E27FC236}">
                            <a16:creationId xmlns:a16="http://schemas.microsoft.com/office/drawing/2014/main" id="{F82244E9-E7BC-4916-B773-DC30E65A72F2}"/>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10" name="Group 109">
                      <a:extLst>
                        <a:ext uri="{FF2B5EF4-FFF2-40B4-BE49-F238E27FC236}">
                          <a16:creationId xmlns:a16="http://schemas.microsoft.com/office/drawing/2014/main" id="{BD12D471-4758-4823-9994-CC57C1F98779}"/>
                        </a:ext>
                      </a:extLst>
                    </p:cNvPr>
                    <p:cNvGrpSpPr/>
                    <p:nvPr/>
                  </p:nvGrpSpPr>
                  <p:grpSpPr>
                    <a:xfrm>
                      <a:off x="7445561" y="2016550"/>
                      <a:ext cx="143154" cy="72000"/>
                      <a:chOff x="7020272" y="2016344"/>
                      <a:chExt cx="143154" cy="72000"/>
                    </a:xfrm>
                  </p:grpSpPr>
                  <p:sp>
                    <p:nvSpPr>
                      <p:cNvPr id="111" name="Oval 110">
                        <a:extLst>
                          <a:ext uri="{FF2B5EF4-FFF2-40B4-BE49-F238E27FC236}">
                            <a16:creationId xmlns:a16="http://schemas.microsoft.com/office/drawing/2014/main" id="{682868D4-CD98-46BD-B4EC-FB22305EDB9F}"/>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2" name="Oval 111">
                        <a:extLst>
                          <a:ext uri="{FF2B5EF4-FFF2-40B4-BE49-F238E27FC236}">
                            <a16:creationId xmlns:a16="http://schemas.microsoft.com/office/drawing/2014/main" id="{194150C4-F687-4590-B198-0BA7E46DDB3F}"/>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105" name="Oval 104">
                    <a:extLst>
                      <a:ext uri="{FF2B5EF4-FFF2-40B4-BE49-F238E27FC236}">
                        <a16:creationId xmlns:a16="http://schemas.microsoft.com/office/drawing/2014/main" id="{8EAE219F-5853-481A-A215-6C6498C3B378}"/>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5" name="Group 54">
                  <a:extLst>
                    <a:ext uri="{FF2B5EF4-FFF2-40B4-BE49-F238E27FC236}">
                      <a16:creationId xmlns:a16="http://schemas.microsoft.com/office/drawing/2014/main" id="{38BC5D29-5C00-4A7E-A299-11172A7B0DF2}"/>
                    </a:ext>
                  </a:extLst>
                </p:cNvPr>
                <p:cNvGrpSpPr/>
                <p:nvPr/>
              </p:nvGrpSpPr>
              <p:grpSpPr>
                <a:xfrm>
                  <a:off x="5058373" y="3298304"/>
                  <a:ext cx="712395" cy="72008"/>
                  <a:chOff x="5049149" y="3298304"/>
                  <a:chExt cx="712395" cy="72008"/>
                </a:xfrm>
              </p:grpSpPr>
              <p:grpSp>
                <p:nvGrpSpPr>
                  <p:cNvPr id="87" name="Group 86">
                    <a:extLst>
                      <a:ext uri="{FF2B5EF4-FFF2-40B4-BE49-F238E27FC236}">
                        <a16:creationId xmlns:a16="http://schemas.microsoft.com/office/drawing/2014/main" id="{B153AAE5-2E66-447C-AB53-17FB01010544}"/>
                      </a:ext>
                    </a:extLst>
                  </p:cNvPr>
                  <p:cNvGrpSpPr/>
                  <p:nvPr/>
                </p:nvGrpSpPr>
                <p:grpSpPr>
                  <a:xfrm>
                    <a:off x="5049149" y="3298308"/>
                    <a:ext cx="712395" cy="72001"/>
                    <a:chOff x="6058630" y="1736720"/>
                    <a:chExt cx="712395" cy="72001"/>
                  </a:xfrm>
                </p:grpSpPr>
                <p:grpSp>
                  <p:nvGrpSpPr>
                    <p:cNvPr id="91" name="Group 90">
                      <a:extLst>
                        <a:ext uri="{FF2B5EF4-FFF2-40B4-BE49-F238E27FC236}">
                          <a16:creationId xmlns:a16="http://schemas.microsoft.com/office/drawing/2014/main" id="{15E21293-2EF8-49C0-ACB0-4F448F1CD458}"/>
                        </a:ext>
                      </a:extLst>
                    </p:cNvPr>
                    <p:cNvGrpSpPr/>
                    <p:nvPr/>
                  </p:nvGrpSpPr>
                  <p:grpSpPr>
                    <a:xfrm rot="10800000">
                      <a:off x="6058630" y="1736720"/>
                      <a:ext cx="712395" cy="72001"/>
                      <a:chOff x="7020272" y="2016550"/>
                      <a:chExt cx="712395" cy="72001"/>
                    </a:xfrm>
                  </p:grpSpPr>
                  <p:sp>
                    <p:nvSpPr>
                      <p:cNvPr id="93" name="Oval 92">
                        <a:extLst>
                          <a:ext uri="{FF2B5EF4-FFF2-40B4-BE49-F238E27FC236}">
                            <a16:creationId xmlns:a16="http://schemas.microsoft.com/office/drawing/2014/main" id="{E5AFC94E-C217-4C59-9A83-552308FE232C}"/>
                          </a:ext>
                        </a:extLst>
                      </p:cNvPr>
                      <p:cNvSpPr/>
                      <p:nvPr/>
                    </p:nvSpPr>
                    <p:spPr>
                      <a:xfrm>
                        <a:off x="7660659" y="2016550"/>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94" name="Group 93">
                        <a:extLst>
                          <a:ext uri="{FF2B5EF4-FFF2-40B4-BE49-F238E27FC236}">
                            <a16:creationId xmlns:a16="http://schemas.microsoft.com/office/drawing/2014/main" id="{EF143139-5376-43F6-A5D7-D77D535095F1}"/>
                          </a:ext>
                        </a:extLst>
                      </p:cNvPr>
                      <p:cNvGrpSpPr/>
                      <p:nvPr/>
                    </p:nvGrpSpPr>
                    <p:grpSpPr>
                      <a:xfrm>
                        <a:off x="7020272" y="2016550"/>
                        <a:ext cx="143154" cy="72001"/>
                        <a:chOff x="7020272" y="2016344"/>
                        <a:chExt cx="143154" cy="72001"/>
                      </a:xfrm>
                    </p:grpSpPr>
                    <p:sp>
                      <p:nvSpPr>
                        <p:cNvPr id="102" name="Oval 101">
                          <a:extLst>
                            <a:ext uri="{FF2B5EF4-FFF2-40B4-BE49-F238E27FC236}">
                              <a16:creationId xmlns:a16="http://schemas.microsoft.com/office/drawing/2014/main" id="{F8AB7ED3-52CE-4508-BBB4-94ED0C8C27B4}"/>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3" name="Oval 102">
                          <a:extLst>
                            <a:ext uri="{FF2B5EF4-FFF2-40B4-BE49-F238E27FC236}">
                              <a16:creationId xmlns:a16="http://schemas.microsoft.com/office/drawing/2014/main" id="{FB41E693-31B7-4A5D-9459-72F9B75FFF30}"/>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95" name="Oval 94">
                        <a:extLst>
                          <a:ext uri="{FF2B5EF4-FFF2-40B4-BE49-F238E27FC236}">
                            <a16:creationId xmlns:a16="http://schemas.microsoft.com/office/drawing/2014/main" id="{C1576961-903C-4DA2-9745-785B3723146C}"/>
                          </a:ext>
                        </a:extLst>
                      </p:cNvPr>
                      <p:cNvSpPr/>
                      <p:nvPr/>
                    </p:nvSpPr>
                    <p:spPr>
                      <a:xfrm>
                        <a:off x="7233181" y="2016550"/>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96" name="Group 95">
                        <a:extLst>
                          <a:ext uri="{FF2B5EF4-FFF2-40B4-BE49-F238E27FC236}">
                            <a16:creationId xmlns:a16="http://schemas.microsoft.com/office/drawing/2014/main" id="{0FBC3410-4ECB-41DB-8C64-BBF25BBA0DC2}"/>
                          </a:ext>
                        </a:extLst>
                      </p:cNvPr>
                      <p:cNvGrpSpPr/>
                      <p:nvPr/>
                    </p:nvGrpSpPr>
                    <p:grpSpPr>
                      <a:xfrm>
                        <a:off x="7303798" y="2016550"/>
                        <a:ext cx="143154" cy="72000"/>
                        <a:chOff x="7020272" y="2016344"/>
                        <a:chExt cx="143154" cy="72000"/>
                      </a:xfrm>
                    </p:grpSpPr>
                    <p:sp>
                      <p:nvSpPr>
                        <p:cNvPr id="100" name="Oval 99">
                          <a:extLst>
                            <a:ext uri="{FF2B5EF4-FFF2-40B4-BE49-F238E27FC236}">
                              <a16:creationId xmlns:a16="http://schemas.microsoft.com/office/drawing/2014/main" id="{EEE3ABCA-45DA-4A9F-AE86-4BB1EAF993A3}"/>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1" name="Oval 100">
                          <a:extLst>
                            <a:ext uri="{FF2B5EF4-FFF2-40B4-BE49-F238E27FC236}">
                              <a16:creationId xmlns:a16="http://schemas.microsoft.com/office/drawing/2014/main" id="{FCB7E17A-C7AB-4D4B-8C5E-05F59A3FA0ED}"/>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97" name="Group 96">
                        <a:extLst>
                          <a:ext uri="{FF2B5EF4-FFF2-40B4-BE49-F238E27FC236}">
                            <a16:creationId xmlns:a16="http://schemas.microsoft.com/office/drawing/2014/main" id="{26FE0087-0D55-4EC5-99FE-B7D9A254DB35}"/>
                          </a:ext>
                        </a:extLst>
                      </p:cNvPr>
                      <p:cNvGrpSpPr/>
                      <p:nvPr/>
                    </p:nvGrpSpPr>
                    <p:grpSpPr>
                      <a:xfrm>
                        <a:off x="7445561" y="2016550"/>
                        <a:ext cx="143154" cy="72000"/>
                        <a:chOff x="7020272" y="2016344"/>
                        <a:chExt cx="143154" cy="72000"/>
                      </a:xfrm>
                    </p:grpSpPr>
                    <p:sp>
                      <p:nvSpPr>
                        <p:cNvPr id="98" name="Oval 97">
                          <a:extLst>
                            <a:ext uri="{FF2B5EF4-FFF2-40B4-BE49-F238E27FC236}">
                              <a16:creationId xmlns:a16="http://schemas.microsoft.com/office/drawing/2014/main" id="{0CC3EA05-1A1B-4872-82EA-94DE7F977DBA}"/>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9" name="Oval 98">
                          <a:extLst>
                            <a:ext uri="{FF2B5EF4-FFF2-40B4-BE49-F238E27FC236}">
                              <a16:creationId xmlns:a16="http://schemas.microsoft.com/office/drawing/2014/main" id="{84267791-DD1E-4AD0-9C84-3BEBBED868D4}"/>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92" name="Oval 91">
                      <a:extLst>
                        <a:ext uri="{FF2B5EF4-FFF2-40B4-BE49-F238E27FC236}">
                          <a16:creationId xmlns:a16="http://schemas.microsoft.com/office/drawing/2014/main" id="{06BFF53C-6D56-4C91-8C0E-9A3091F7E085}"/>
                        </a:ext>
                      </a:extLst>
                    </p:cNvPr>
                    <p:cNvSpPr/>
                    <p:nvPr/>
                  </p:nvSpPr>
                  <p:spPr>
                    <a:xfrm rot="10800000">
                      <a:off x="6130175" y="1736721"/>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88" name="Group 87">
                    <a:extLst>
                      <a:ext uri="{FF2B5EF4-FFF2-40B4-BE49-F238E27FC236}">
                        <a16:creationId xmlns:a16="http://schemas.microsoft.com/office/drawing/2014/main" id="{C1E796D7-93E5-42D7-BD9E-60E5437D7AF9}"/>
                      </a:ext>
                    </a:extLst>
                  </p:cNvPr>
                  <p:cNvGrpSpPr/>
                  <p:nvPr/>
                </p:nvGrpSpPr>
                <p:grpSpPr>
                  <a:xfrm>
                    <a:off x="5548421" y="3298304"/>
                    <a:ext cx="72096" cy="72008"/>
                    <a:chOff x="5278293" y="1864239"/>
                    <a:chExt cx="72096" cy="72008"/>
                  </a:xfrm>
                </p:grpSpPr>
                <p:sp>
                  <p:nvSpPr>
                    <p:cNvPr id="89" name="Chord 88">
                      <a:extLst>
                        <a:ext uri="{FF2B5EF4-FFF2-40B4-BE49-F238E27FC236}">
                          <a16:creationId xmlns:a16="http://schemas.microsoft.com/office/drawing/2014/main" id="{5AA8C602-69A2-4D92-86F8-0D22A72A00FB}"/>
                        </a:ext>
                      </a:extLst>
                    </p:cNvPr>
                    <p:cNvSpPr/>
                    <p:nvPr/>
                  </p:nvSpPr>
                  <p:spPr>
                    <a:xfrm>
                      <a:off x="5278293" y="1864239"/>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0" name="Chord 89">
                      <a:extLst>
                        <a:ext uri="{FF2B5EF4-FFF2-40B4-BE49-F238E27FC236}">
                          <a16:creationId xmlns:a16="http://schemas.microsoft.com/office/drawing/2014/main" id="{919D34ED-DB99-4E8C-B14A-51947723E931}"/>
                        </a:ext>
                      </a:extLst>
                    </p:cNvPr>
                    <p:cNvSpPr/>
                    <p:nvPr/>
                  </p:nvSpPr>
                  <p:spPr>
                    <a:xfrm rot="10800000">
                      <a:off x="5278389" y="1864239"/>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6" name="Group 55">
                  <a:extLst>
                    <a:ext uri="{FF2B5EF4-FFF2-40B4-BE49-F238E27FC236}">
                      <a16:creationId xmlns:a16="http://schemas.microsoft.com/office/drawing/2014/main" id="{EF0EC13E-980E-4563-92FC-360B32FA13DD}"/>
                    </a:ext>
                  </a:extLst>
                </p:cNvPr>
                <p:cNvGrpSpPr/>
                <p:nvPr/>
              </p:nvGrpSpPr>
              <p:grpSpPr>
                <a:xfrm rot="10800000">
                  <a:off x="5058373" y="3921356"/>
                  <a:ext cx="712395" cy="72206"/>
                  <a:chOff x="7020272" y="2016447"/>
                  <a:chExt cx="712395" cy="72206"/>
                </a:xfrm>
              </p:grpSpPr>
              <p:sp>
                <p:nvSpPr>
                  <p:cNvPr id="73" name="Oval 72">
                    <a:extLst>
                      <a:ext uri="{FF2B5EF4-FFF2-40B4-BE49-F238E27FC236}">
                        <a16:creationId xmlns:a16="http://schemas.microsoft.com/office/drawing/2014/main" id="{C459B0C1-38DE-463A-8A09-1D80DE67C97A}"/>
                      </a:ext>
                    </a:extLst>
                  </p:cNvPr>
                  <p:cNvSpPr/>
                  <p:nvPr/>
                </p:nvSpPr>
                <p:spPr>
                  <a:xfrm>
                    <a:off x="7660659" y="2016447"/>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74" name="Group 73">
                    <a:extLst>
                      <a:ext uri="{FF2B5EF4-FFF2-40B4-BE49-F238E27FC236}">
                        <a16:creationId xmlns:a16="http://schemas.microsoft.com/office/drawing/2014/main" id="{80BBF065-6B1D-498C-AE07-6B20CDD072AD}"/>
                      </a:ext>
                    </a:extLst>
                  </p:cNvPr>
                  <p:cNvGrpSpPr/>
                  <p:nvPr/>
                </p:nvGrpSpPr>
                <p:grpSpPr>
                  <a:xfrm>
                    <a:off x="7020272" y="2016653"/>
                    <a:ext cx="143154" cy="72000"/>
                    <a:chOff x="7020272" y="2016447"/>
                    <a:chExt cx="143154" cy="72000"/>
                  </a:xfrm>
                </p:grpSpPr>
                <p:sp>
                  <p:nvSpPr>
                    <p:cNvPr id="85" name="Oval 84">
                      <a:extLst>
                        <a:ext uri="{FF2B5EF4-FFF2-40B4-BE49-F238E27FC236}">
                          <a16:creationId xmlns:a16="http://schemas.microsoft.com/office/drawing/2014/main" id="{ABEFFFFF-15D1-49F0-A119-C96422A56CEB}"/>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6" name="Oval 85">
                      <a:extLst>
                        <a:ext uri="{FF2B5EF4-FFF2-40B4-BE49-F238E27FC236}">
                          <a16:creationId xmlns:a16="http://schemas.microsoft.com/office/drawing/2014/main" id="{628051E5-FF83-427F-AEA8-8223A50A5BFE}"/>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75" name="Group 74">
                    <a:extLst>
                      <a:ext uri="{FF2B5EF4-FFF2-40B4-BE49-F238E27FC236}">
                        <a16:creationId xmlns:a16="http://schemas.microsoft.com/office/drawing/2014/main" id="{4DA64D85-484D-4F75-97BF-EB91179DE45D}"/>
                      </a:ext>
                    </a:extLst>
                  </p:cNvPr>
                  <p:cNvGrpSpPr/>
                  <p:nvPr/>
                </p:nvGrpSpPr>
                <p:grpSpPr>
                  <a:xfrm>
                    <a:off x="7162035" y="2016653"/>
                    <a:ext cx="143154" cy="72000"/>
                    <a:chOff x="7020272" y="2016447"/>
                    <a:chExt cx="143154" cy="72000"/>
                  </a:xfrm>
                </p:grpSpPr>
                <p:sp>
                  <p:nvSpPr>
                    <p:cNvPr id="83" name="Oval 82">
                      <a:extLst>
                        <a:ext uri="{FF2B5EF4-FFF2-40B4-BE49-F238E27FC236}">
                          <a16:creationId xmlns:a16="http://schemas.microsoft.com/office/drawing/2014/main" id="{2C156F76-6C24-4259-AC25-6003E42824FF}"/>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Oval 83">
                      <a:extLst>
                        <a:ext uri="{FF2B5EF4-FFF2-40B4-BE49-F238E27FC236}">
                          <a16:creationId xmlns:a16="http://schemas.microsoft.com/office/drawing/2014/main" id="{58E7D6E7-EA87-4C1F-9D7C-BB9E82CE7D38}"/>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76" name="Group 75">
                    <a:extLst>
                      <a:ext uri="{FF2B5EF4-FFF2-40B4-BE49-F238E27FC236}">
                        <a16:creationId xmlns:a16="http://schemas.microsoft.com/office/drawing/2014/main" id="{848A7B71-5BD8-4534-91F8-A1C57B32E769}"/>
                      </a:ext>
                    </a:extLst>
                  </p:cNvPr>
                  <p:cNvGrpSpPr/>
                  <p:nvPr/>
                </p:nvGrpSpPr>
                <p:grpSpPr>
                  <a:xfrm>
                    <a:off x="7303798" y="2016653"/>
                    <a:ext cx="143154" cy="72000"/>
                    <a:chOff x="7020272" y="2016447"/>
                    <a:chExt cx="143154" cy="72000"/>
                  </a:xfrm>
                </p:grpSpPr>
                <p:sp>
                  <p:nvSpPr>
                    <p:cNvPr id="81" name="Oval 80">
                      <a:extLst>
                        <a:ext uri="{FF2B5EF4-FFF2-40B4-BE49-F238E27FC236}">
                          <a16:creationId xmlns:a16="http://schemas.microsoft.com/office/drawing/2014/main" id="{BBBC5BE3-E15D-4416-9C2B-0E6CED15256B}"/>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Oval 81">
                      <a:extLst>
                        <a:ext uri="{FF2B5EF4-FFF2-40B4-BE49-F238E27FC236}">
                          <a16:creationId xmlns:a16="http://schemas.microsoft.com/office/drawing/2014/main" id="{C35909E9-D2FB-4852-B6CE-00E1725C66DC}"/>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77" name="Oval 76">
                    <a:extLst>
                      <a:ext uri="{FF2B5EF4-FFF2-40B4-BE49-F238E27FC236}">
                        <a16:creationId xmlns:a16="http://schemas.microsoft.com/office/drawing/2014/main" id="{1D325918-34FA-469E-8E1C-BFB0069993A7}"/>
                      </a:ext>
                    </a:extLst>
                  </p:cNvPr>
                  <p:cNvSpPr/>
                  <p:nvPr/>
                </p:nvSpPr>
                <p:spPr>
                  <a:xfrm>
                    <a:off x="7445561" y="2016653"/>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78" name="Group 77">
                    <a:extLst>
                      <a:ext uri="{FF2B5EF4-FFF2-40B4-BE49-F238E27FC236}">
                        <a16:creationId xmlns:a16="http://schemas.microsoft.com/office/drawing/2014/main" id="{485D5F75-A386-4EA4-B785-034D94F681B3}"/>
                      </a:ext>
                    </a:extLst>
                  </p:cNvPr>
                  <p:cNvGrpSpPr/>
                  <p:nvPr/>
                </p:nvGrpSpPr>
                <p:grpSpPr>
                  <a:xfrm rot="10800000">
                    <a:off x="7583805" y="2016645"/>
                    <a:ext cx="72008" cy="72008"/>
                    <a:chOff x="8034534" y="1350604"/>
                    <a:chExt cx="72008" cy="72008"/>
                  </a:xfrm>
                </p:grpSpPr>
                <p:sp>
                  <p:nvSpPr>
                    <p:cNvPr id="79" name="Chord 78">
                      <a:extLst>
                        <a:ext uri="{FF2B5EF4-FFF2-40B4-BE49-F238E27FC236}">
                          <a16:creationId xmlns:a16="http://schemas.microsoft.com/office/drawing/2014/main" id="{1EE2C654-21AC-45FC-98B4-1DB34579C815}"/>
                        </a:ext>
                      </a:extLst>
                    </p:cNvPr>
                    <p:cNvSpPr/>
                    <p:nvPr/>
                  </p:nvSpPr>
                  <p:spPr>
                    <a:xfrm>
                      <a:off x="8034542" y="1350604"/>
                      <a:ext cx="72000" cy="72008"/>
                    </a:xfrm>
                    <a:prstGeom prst="chord">
                      <a:avLst>
                        <a:gd name="adj1" fmla="val 5473719"/>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0" name="Chord 79">
                      <a:extLst>
                        <a:ext uri="{FF2B5EF4-FFF2-40B4-BE49-F238E27FC236}">
                          <a16:creationId xmlns:a16="http://schemas.microsoft.com/office/drawing/2014/main" id="{E9EBAC4A-8D78-4CED-8531-EBECF8902B0F}"/>
                        </a:ext>
                      </a:extLst>
                    </p:cNvPr>
                    <p:cNvSpPr/>
                    <p:nvPr/>
                  </p:nvSpPr>
                  <p:spPr>
                    <a:xfrm rot="10800000">
                      <a:off x="8034534" y="1350604"/>
                      <a:ext cx="72000" cy="72008"/>
                    </a:xfrm>
                    <a:prstGeom prst="chord">
                      <a:avLst>
                        <a:gd name="adj1" fmla="val 547371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7" name="Group 56">
                  <a:extLst>
                    <a:ext uri="{FF2B5EF4-FFF2-40B4-BE49-F238E27FC236}">
                      <a16:creationId xmlns:a16="http://schemas.microsoft.com/office/drawing/2014/main" id="{449A6E45-70D6-4FEF-98AB-4A85C808D037}"/>
                    </a:ext>
                  </a:extLst>
                </p:cNvPr>
                <p:cNvGrpSpPr/>
                <p:nvPr/>
              </p:nvGrpSpPr>
              <p:grpSpPr>
                <a:xfrm>
                  <a:off x="5058373" y="4456704"/>
                  <a:ext cx="712395" cy="72001"/>
                  <a:chOff x="6058630" y="1736720"/>
                  <a:chExt cx="712395" cy="72001"/>
                </a:xfrm>
              </p:grpSpPr>
              <p:grpSp>
                <p:nvGrpSpPr>
                  <p:cNvPr id="58" name="Group 57">
                    <a:extLst>
                      <a:ext uri="{FF2B5EF4-FFF2-40B4-BE49-F238E27FC236}">
                        <a16:creationId xmlns:a16="http://schemas.microsoft.com/office/drawing/2014/main" id="{0A346597-6333-47E8-8F76-F479F3074E94}"/>
                      </a:ext>
                    </a:extLst>
                  </p:cNvPr>
                  <p:cNvGrpSpPr/>
                  <p:nvPr/>
                </p:nvGrpSpPr>
                <p:grpSpPr>
                  <a:xfrm rot="10800000">
                    <a:off x="6058630" y="1736720"/>
                    <a:ext cx="712395" cy="72001"/>
                    <a:chOff x="7020272" y="2016550"/>
                    <a:chExt cx="712395" cy="72001"/>
                  </a:xfrm>
                </p:grpSpPr>
                <p:sp>
                  <p:nvSpPr>
                    <p:cNvPr id="60" name="Oval 59">
                      <a:extLst>
                        <a:ext uri="{FF2B5EF4-FFF2-40B4-BE49-F238E27FC236}">
                          <a16:creationId xmlns:a16="http://schemas.microsoft.com/office/drawing/2014/main" id="{268DABB6-5AE7-4B1C-B60B-89F41BBB4F62}"/>
                        </a:ext>
                      </a:extLst>
                    </p:cNvPr>
                    <p:cNvSpPr/>
                    <p:nvPr/>
                  </p:nvSpPr>
                  <p:spPr>
                    <a:xfrm>
                      <a:off x="7660659" y="2016550"/>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1" name="Group 60">
                      <a:extLst>
                        <a:ext uri="{FF2B5EF4-FFF2-40B4-BE49-F238E27FC236}">
                          <a16:creationId xmlns:a16="http://schemas.microsoft.com/office/drawing/2014/main" id="{5772CE2B-F584-4844-A788-2EAD70A9E591}"/>
                        </a:ext>
                      </a:extLst>
                    </p:cNvPr>
                    <p:cNvGrpSpPr/>
                    <p:nvPr/>
                  </p:nvGrpSpPr>
                  <p:grpSpPr>
                    <a:xfrm>
                      <a:off x="7020272" y="2016550"/>
                      <a:ext cx="143154" cy="72001"/>
                      <a:chOff x="7020272" y="2016344"/>
                      <a:chExt cx="143154" cy="72001"/>
                    </a:xfrm>
                  </p:grpSpPr>
                  <p:sp>
                    <p:nvSpPr>
                      <p:cNvPr id="71" name="Oval 70">
                        <a:extLst>
                          <a:ext uri="{FF2B5EF4-FFF2-40B4-BE49-F238E27FC236}">
                            <a16:creationId xmlns:a16="http://schemas.microsoft.com/office/drawing/2014/main" id="{28D3CEB7-D661-4AB2-BC5B-4DEB4DDF2872}"/>
                          </a:ext>
                        </a:extLst>
                      </p:cNvPr>
                      <p:cNvSpPr/>
                      <p:nvPr/>
                    </p:nvSpPr>
                    <p:spPr>
                      <a:xfrm>
                        <a:off x="7020272" y="2016345"/>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Oval 71">
                        <a:extLst>
                          <a:ext uri="{FF2B5EF4-FFF2-40B4-BE49-F238E27FC236}">
                            <a16:creationId xmlns:a16="http://schemas.microsoft.com/office/drawing/2014/main" id="{35970546-204C-4553-9BA3-89601E4B9F41}"/>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 name="Group 61">
                      <a:extLst>
                        <a:ext uri="{FF2B5EF4-FFF2-40B4-BE49-F238E27FC236}">
                          <a16:creationId xmlns:a16="http://schemas.microsoft.com/office/drawing/2014/main" id="{90BC6B7A-0436-4056-BCDE-3208575DA25C}"/>
                        </a:ext>
                      </a:extLst>
                    </p:cNvPr>
                    <p:cNvGrpSpPr/>
                    <p:nvPr/>
                  </p:nvGrpSpPr>
                  <p:grpSpPr>
                    <a:xfrm>
                      <a:off x="7162035" y="2016550"/>
                      <a:ext cx="143154" cy="72000"/>
                      <a:chOff x="7020272" y="2016344"/>
                      <a:chExt cx="143154" cy="72000"/>
                    </a:xfrm>
                  </p:grpSpPr>
                  <p:sp>
                    <p:nvSpPr>
                      <p:cNvPr id="69" name="Oval 68">
                        <a:extLst>
                          <a:ext uri="{FF2B5EF4-FFF2-40B4-BE49-F238E27FC236}">
                            <a16:creationId xmlns:a16="http://schemas.microsoft.com/office/drawing/2014/main" id="{3FD1900E-C20F-4E5E-8268-0785E14903D1}"/>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 name="Oval 69">
                        <a:extLst>
                          <a:ext uri="{FF2B5EF4-FFF2-40B4-BE49-F238E27FC236}">
                            <a16:creationId xmlns:a16="http://schemas.microsoft.com/office/drawing/2014/main" id="{083F90BE-4D6A-41FF-B41F-63D7F1BF2B6B}"/>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3" name="Group 62">
                      <a:extLst>
                        <a:ext uri="{FF2B5EF4-FFF2-40B4-BE49-F238E27FC236}">
                          <a16:creationId xmlns:a16="http://schemas.microsoft.com/office/drawing/2014/main" id="{540A7E8F-0789-4545-92BD-10ACE73C3659}"/>
                        </a:ext>
                      </a:extLst>
                    </p:cNvPr>
                    <p:cNvGrpSpPr/>
                    <p:nvPr/>
                  </p:nvGrpSpPr>
                  <p:grpSpPr>
                    <a:xfrm>
                      <a:off x="7303798" y="2016550"/>
                      <a:ext cx="143154" cy="72000"/>
                      <a:chOff x="7020272" y="2016344"/>
                      <a:chExt cx="143154" cy="72000"/>
                    </a:xfrm>
                  </p:grpSpPr>
                  <p:sp>
                    <p:nvSpPr>
                      <p:cNvPr id="67" name="Oval 66">
                        <a:extLst>
                          <a:ext uri="{FF2B5EF4-FFF2-40B4-BE49-F238E27FC236}">
                            <a16:creationId xmlns:a16="http://schemas.microsoft.com/office/drawing/2014/main" id="{202F7E78-0299-46D5-907F-B4FEFB8EAEED}"/>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 name="Oval 67">
                        <a:extLst>
                          <a:ext uri="{FF2B5EF4-FFF2-40B4-BE49-F238E27FC236}">
                            <a16:creationId xmlns:a16="http://schemas.microsoft.com/office/drawing/2014/main" id="{DC86882A-FF3B-41CD-B0D0-432C8DEDAD4C}"/>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 name="Group 63">
                      <a:extLst>
                        <a:ext uri="{FF2B5EF4-FFF2-40B4-BE49-F238E27FC236}">
                          <a16:creationId xmlns:a16="http://schemas.microsoft.com/office/drawing/2014/main" id="{91BF8824-9925-4471-A592-17EA4A880EE4}"/>
                        </a:ext>
                      </a:extLst>
                    </p:cNvPr>
                    <p:cNvGrpSpPr/>
                    <p:nvPr/>
                  </p:nvGrpSpPr>
                  <p:grpSpPr>
                    <a:xfrm>
                      <a:off x="7445561" y="2016550"/>
                      <a:ext cx="143154" cy="72000"/>
                      <a:chOff x="7020272" y="2016344"/>
                      <a:chExt cx="143154" cy="72000"/>
                    </a:xfrm>
                  </p:grpSpPr>
                  <p:sp>
                    <p:nvSpPr>
                      <p:cNvPr id="65" name="Oval 64">
                        <a:extLst>
                          <a:ext uri="{FF2B5EF4-FFF2-40B4-BE49-F238E27FC236}">
                            <a16:creationId xmlns:a16="http://schemas.microsoft.com/office/drawing/2014/main" id="{3B539AC4-BB97-4B1F-B812-ACC34C813585}"/>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 name="Oval 65">
                        <a:extLst>
                          <a:ext uri="{FF2B5EF4-FFF2-40B4-BE49-F238E27FC236}">
                            <a16:creationId xmlns:a16="http://schemas.microsoft.com/office/drawing/2014/main" id="{37B44D74-7D73-4322-A748-8E97CEB20ED3}"/>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9" name="Oval 58">
                    <a:extLst>
                      <a:ext uri="{FF2B5EF4-FFF2-40B4-BE49-F238E27FC236}">
                        <a16:creationId xmlns:a16="http://schemas.microsoft.com/office/drawing/2014/main" id="{30056AE4-C983-41D5-81B5-48F65CE655D4}"/>
                      </a:ext>
                    </a:extLst>
                  </p:cNvPr>
                  <p:cNvSpPr/>
                  <p:nvPr/>
                </p:nvSpPr>
                <p:spPr>
                  <a:xfrm rot="10800000">
                    <a:off x="6130175" y="1736721"/>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16" name="Group 15">
                <a:extLst>
                  <a:ext uri="{FF2B5EF4-FFF2-40B4-BE49-F238E27FC236}">
                    <a16:creationId xmlns:a16="http://schemas.microsoft.com/office/drawing/2014/main" id="{6EFCF22B-6435-418B-A091-669384C9D427}"/>
                  </a:ext>
                </a:extLst>
              </p:cNvPr>
              <p:cNvGrpSpPr/>
              <p:nvPr/>
            </p:nvGrpSpPr>
            <p:grpSpPr>
              <a:xfrm>
                <a:off x="2350140" y="1535559"/>
                <a:ext cx="1990655" cy="2663682"/>
                <a:chOff x="2350140" y="1535559"/>
                <a:chExt cx="1990655" cy="2663682"/>
              </a:xfrm>
            </p:grpSpPr>
            <p:grpSp>
              <p:nvGrpSpPr>
                <p:cNvPr id="17" name="Group 16">
                  <a:extLst>
                    <a:ext uri="{FF2B5EF4-FFF2-40B4-BE49-F238E27FC236}">
                      <a16:creationId xmlns:a16="http://schemas.microsoft.com/office/drawing/2014/main" id="{062373C6-F200-4ECA-9F2C-CC26FB7320C7}"/>
                    </a:ext>
                  </a:extLst>
                </p:cNvPr>
                <p:cNvGrpSpPr/>
                <p:nvPr/>
              </p:nvGrpSpPr>
              <p:grpSpPr>
                <a:xfrm>
                  <a:off x="2350140" y="3196406"/>
                  <a:ext cx="288000" cy="288000"/>
                  <a:chOff x="1907704" y="4941168"/>
                  <a:chExt cx="288000" cy="288000"/>
                </a:xfrm>
              </p:grpSpPr>
              <p:sp>
                <p:nvSpPr>
                  <p:cNvPr id="39" name="Oval 38">
                    <a:extLst>
                      <a:ext uri="{FF2B5EF4-FFF2-40B4-BE49-F238E27FC236}">
                        <a16:creationId xmlns:a16="http://schemas.microsoft.com/office/drawing/2014/main" id="{E1B7A404-0EAD-4F62-9B71-C21C93A08896}"/>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Multiply 207">
                    <a:extLst>
                      <a:ext uri="{FF2B5EF4-FFF2-40B4-BE49-F238E27FC236}">
                        <a16:creationId xmlns:a16="http://schemas.microsoft.com/office/drawing/2014/main" id="{5553DAB6-C5E8-4913-954C-F5CE142624B1}"/>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8" name="Group 17">
                  <a:extLst>
                    <a:ext uri="{FF2B5EF4-FFF2-40B4-BE49-F238E27FC236}">
                      <a16:creationId xmlns:a16="http://schemas.microsoft.com/office/drawing/2014/main" id="{46A05F66-A49C-4A45-BDA7-B9E8A437E9F7}"/>
                    </a:ext>
                  </a:extLst>
                </p:cNvPr>
                <p:cNvGrpSpPr/>
                <p:nvPr/>
              </p:nvGrpSpPr>
              <p:grpSpPr>
                <a:xfrm>
                  <a:off x="2352424" y="2503870"/>
                  <a:ext cx="288000" cy="288000"/>
                  <a:chOff x="1547664" y="4274601"/>
                  <a:chExt cx="288000" cy="288000"/>
                </a:xfrm>
              </p:grpSpPr>
              <p:sp>
                <p:nvSpPr>
                  <p:cNvPr id="35" name="Oval 34">
                    <a:extLst>
                      <a:ext uri="{FF2B5EF4-FFF2-40B4-BE49-F238E27FC236}">
                        <a16:creationId xmlns:a16="http://schemas.microsoft.com/office/drawing/2014/main" id="{570E1A24-129F-4651-8530-4860843558A9}"/>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6" name="Group 35">
                    <a:extLst>
                      <a:ext uri="{FF2B5EF4-FFF2-40B4-BE49-F238E27FC236}">
                        <a16:creationId xmlns:a16="http://schemas.microsoft.com/office/drawing/2014/main" id="{9896A155-1451-4782-B123-53EBE50F6E2E}"/>
                      </a:ext>
                    </a:extLst>
                  </p:cNvPr>
                  <p:cNvGrpSpPr/>
                  <p:nvPr/>
                </p:nvGrpSpPr>
                <p:grpSpPr>
                  <a:xfrm rot="18653626">
                    <a:off x="1601663" y="4323589"/>
                    <a:ext cx="180000" cy="110299"/>
                    <a:chOff x="1916210" y="4217290"/>
                    <a:chExt cx="180000" cy="110299"/>
                  </a:xfrm>
                </p:grpSpPr>
                <p:sp>
                  <p:nvSpPr>
                    <p:cNvPr id="37" name="Rectangle 36">
                      <a:extLst>
                        <a:ext uri="{FF2B5EF4-FFF2-40B4-BE49-F238E27FC236}">
                          <a16:creationId xmlns:a16="http://schemas.microsoft.com/office/drawing/2014/main" id="{1A853B28-3D57-44F2-9015-EB80085F13D5}"/>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a:extLst>
                        <a:ext uri="{FF2B5EF4-FFF2-40B4-BE49-F238E27FC236}">
                          <a16:creationId xmlns:a16="http://schemas.microsoft.com/office/drawing/2014/main" id="{E673528E-11A7-48A9-8DB9-B05467939ADF}"/>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19" name="Group 18">
                  <a:extLst>
                    <a:ext uri="{FF2B5EF4-FFF2-40B4-BE49-F238E27FC236}">
                      <a16:creationId xmlns:a16="http://schemas.microsoft.com/office/drawing/2014/main" id="{0A2DF343-9A1F-48D6-A764-85E8057214A1}"/>
                    </a:ext>
                  </a:extLst>
                </p:cNvPr>
                <p:cNvGrpSpPr/>
                <p:nvPr/>
              </p:nvGrpSpPr>
              <p:grpSpPr>
                <a:xfrm>
                  <a:off x="4041839" y="1535559"/>
                  <a:ext cx="288000" cy="288000"/>
                  <a:chOff x="1547664" y="4274601"/>
                  <a:chExt cx="288000" cy="288000"/>
                </a:xfrm>
              </p:grpSpPr>
              <p:sp>
                <p:nvSpPr>
                  <p:cNvPr id="31" name="Oval 30">
                    <a:extLst>
                      <a:ext uri="{FF2B5EF4-FFF2-40B4-BE49-F238E27FC236}">
                        <a16:creationId xmlns:a16="http://schemas.microsoft.com/office/drawing/2014/main" id="{30F4BEE1-29C0-4986-961F-B9E66B023F18}"/>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2" name="Group 31">
                    <a:extLst>
                      <a:ext uri="{FF2B5EF4-FFF2-40B4-BE49-F238E27FC236}">
                        <a16:creationId xmlns:a16="http://schemas.microsoft.com/office/drawing/2014/main" id="{7C1350A0-1BB5-4C51-88C8-07765652075B}"/>
                      </a:ext>
                    </a:extLst>
                  </p:cNvPr>
                  <p:cNvGrpSpPr/>
                  <p:nvPr/>
                </p:nvGrpSpPr>
                <p:grpSpPr>
                  <a:xfrm rot="18653626">
                    <a:off x="1601663" y="4323589"/>
                    <a:ext cx="180000" cy="110299"/>
                    <a:chOff x="1916210" y="4217290"/>
                    <a:chExt cx="180000" cy="110299"/>
                  </a:xfrm>
                </p:grpSpPr>
                <p:sp>
                  <p:nvSpPr>
                    <p:cNvPr id="33" name="Rectangle 32">
                      <a:extLst>
                        <a:ext uri="{FF2B5EF4-FFF2-40B4-BE49-F238E27FC236}">
                          <a16:creationId xmlns:a16="http://schemas.microsoft.com/office/drawing/2014/main" id="{926195A5-B5D0-4FB1-8F83-D9135B811771}"/>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33">
                      <a:extLst>
                        <a:ext uri="{FF2B5EF4-FFF2-40B4-BE49-F238E27FC236}">
                          <a16:creationId xmlns:a16="http://schemas.microsoft.com/office/drawing/2014/main" id="{4C166334-841D-48C3-83BC-B67CCFD9EA9C}"/>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20" name="Group 19">
                  <a:extLst>
                    <a:ext uri="{FF2B5EF4-FFF2-40B4-BE49-F238E27FC236}">
                      <a16:creationId xmlns:a16="http://schemas.microsoft.com/office/drawing/2014/main" id="{AD8A21F6-9A5C-4745-82DF-482E8B774D7A}"/>
                    </a:ext>
                  </a:extLst>
                </p:cNvPr>
                <p:cNvGrpSpPr/>
                <p:nvPr/>
              </p:nvGrpSpPr>
              <p:grpSpPr>
                <a:xfrm>
                  <a:off x="4044136" y="2325939"/>
                  <a:ext cx="288000" cy="288000"/>
                  <a:chOff x="1907704" y="4941168"/>
                  <a:chExt cx="288000" cy="288000"/>
                </a:xfrm>
              </p:grpSpPr>
              <p:sp>
                <p:nvSpPr>
                  <p:cNvPr id="29" name="Oval 28">
                    <a:extLst>
                      <a:ext uri="{FF2B5EF4-FFF2-40B4-BE49-F238E27FC236}">
                        <a16:creationId xmlns:a16="http://schemas.microsoft.com/office/drawing/2014/main" id="{B33D3E5D-4D83-459E-A76F-9DF34273EC43}"/>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Multiply 197">
                    <a:extLst>
                      <a:ext uri="{FF2B5EF4-FFF2-40B4-BE49-F238E27FC236}">
                        <a16:creationId xmlns:a16="http://schemas.microsoft.com/office/drawing/2014/main" id="{65D83E81-79DD-4AA8-B4AD-52A3E1D5116E}"/>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21" name="Group 20">
                  <a:extLst>
                    <a:ext uri="{FF2B5EF4-FFF2-40B4-BE49-F238E27FC236}">
                      <a16:creationId xmlns:a16="http://schemas.microsoft.com/office/drawing/2014/main" id="{4448153A-1914-40B1-A6CB-A4C70E56AFF3}"/>
                    </a:ext>
                  </a:extLst>
                </p:cNvPr>
                <p:cNvGrpSpPr/>
                <p:nvPr/>
              </p:nvGrpSpPr>
              <p:grpSpPr>
                <a:xfrm>
                  <a:off x="4049382" y="3120737"/>
                  <a:ext cx="288000" cy="288000"/>
                  <a:chOff x="1547664" y="4274601"/>
                  <a:chExt cx="288000" cy="288000"/>
                </a:xfrm>
              </p:grpSpPr>
              <p:sp>
                <p:nvSpPr>
                  <p:cNvPr id="25" name="Oval 24">
                    <a:extLst>
                      <a:ext uri="{FF2B5EF4-FFF2-40B4-BE49-F238E27FC236}">
                        <a16:creationId xmlns:a16="http://schemas.microsoft.com/office/drawing/2014/main" id="{ED9B9949-0B12-4BB7-B348-EFD2FDF38FB5}"/>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26" name="Group 25">
                    <a:extLst>
                      <a:ext uri="{FF2B5EF4-FFF2-40B4-BE49-F238E27FC236}">
                        <a16:creationId xmlns:a16="http://schemas.microsoft.com/office/drawing/2014/main" id="{846FA738-B671-487B-BCA4-DF1FCDBEEFE1}"/>
                      </a:ext>
                    </a:extLst>
                  </p:cNvPr>
                  <p:cNvGrpSpPr/>
                  <p:nvPr/>
                </p:nvGrpSpPr>
                <p:grpSpPr>
                  <a:xfrm rot="18653626">
                    <a:off x="1601663" y="4323589"/>
                    <a:ext cx="180000" cy="110299"/>
                    <a:chOff x="1916210" y="4217290"/>
                    <a:chExt cx="180000" cy="110299"/>
                  </a:xfrm>
                </p:grpSpPr>
                <p:sp>
                  <p:nvSpPr>
                    <p:cNvPr id="27" name="Rectangle 26">
                      <a:extLst>
                        <a:ext uri="{FF2B5EF4-FFF2-40B4-BE49-F238E27FC236}">
                          <a16:creationId xmlns:a16="http://schemas.microsoft.com/office/drawing/2014/main" id="{6677CA43-AC30-441E-B9C1-0F3F78ABC48D}"/>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Rectangle 27">
                      <a:extLst>
                        <a:ext uri="{FF2B5EF4-FFF2-40B4-BE49-F238E27FC236}">
                          <a16:creationId xmlns:a16="http://schemas.microsoft.com/office/drawing/2014/main" id="{DF595741-C96E-4536-BAAE-428A9BE5B6EB}"/>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22" name="Group 21">
                  <a:extLst>
                    <a:ext uri="{FF2B5EF4-FFF2-40B4-BE49-F238E27FC236}">
                      <a16:creationId xmlns:a16="http://schemas.microsoft.com/office/drawing/2014/main" id="{E30F3C32-96BF-448C-9C9C-6210CF616E74}"/>
                    </a:ext>
                  </a:extLst>
                </p:cNvPr>
                <p:cNvGrpSpPr/>
                <p:nvPr/>
              </p:nvGrpSpPr>
              <p:grpSpPr>
                <a:xfrm>
                  <a:off x="4052795" y="3911241"/>
                  <a:ext cx="288000" cy="288000"/>
                  <a:chOff x="1907704" y="4941168"/>
                  <a:chExt cx="288000" cy="288000"/>
                </a:xfrm>
              </p:grpSpPr>
              <p:sp>
                <p:nvSpPr>
                  <p:cNvPr id="23" name="Oval 22">
                    <a:extLst>
                      <a:ext uri="{FF2B5EF4-FFF2-40B4-BE49-F238E27FC236}">
                        <a16:creationId xmlns:a16="http://schemas.microsoft.com/office/drawing/2014/main" id="{BF4CB87E-A573-4B61-8157-D332BC72F2B2}"/>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Multiply 191">
                    <a:extLst>
                      <a:ext uri="{FF2B5EF4-FFF2-40B4-BE49-F238E27FC236}">
                        <a16:creationId xmlns:a16="http://schemas.microsoft.com/office/drawing/2014/main" id="{70AAEAFC-9345-4DBC-9EBF-D86C845166BE}"/>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sp>
          <p:nvSpPr>
            <p:cNvPr id="14" name="Oval 13">
              <a:extLst>
                <a:ext uri="{FF2B5EF4-FFF2-40B4-BE49-F238E27FC236}">
                  <a16:creationId xmlns:a16="http://schemas.microsoft.com/office/drawing/2014/main" id="{8FD428CD-3AE5-441D-A485-73113BB45907}"/>
                </a:ext>
              </a:extLst>
            </p:cNvPr>
            <p:cNvSpPr/>
            <p:nvPr/>
          </p:nvSpPr>
          <p:spPr>
            <a:xfrm rot="10800000">
              <a:off x="6603197" y="4710846"/>
              <a:ext cx="77892" cy="82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 name="Oval 4">
            <a:extLst>
              <a:ext uri="{FF2B5EF4-FFF2-40B4-BE49-F238E27FC236}">
                <a16:creationId xmlns:a16="http://schemas.microsoft.com/office/drawing/2014/main" id="{03739A7B-0311-4E15-BF1C-54AB918A187D}"/>
              </a:ext>
            </a:extLst>
          </p:cNvPr>
          <p:cNvSpPr/>
          <p:nvPr/>
        </p:nvSpPr>
        <p:spPr>
          <a:xfrm>
            <a:off x="3080119" y="3306959"/>
            <a:ext cx="1512168" cy="72008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9" name="TextBox 1">
            <a:extLst>
              <a:ext uri="{FF2B5EF4-FFF2-40B4-BE49-F238E27FC236}">
                <a16:creationId xmlns:a16="http://schemas.microsoft.com/office/drawing/2014/main" id="{E8F2F008-82D0-4ECF-A3D6-496E4BBBFE1D}"/>
              </a:ext>
            </a:extLst>
          </p:cNvPr>
          <p:cNvSpPr txBox="1"/>
          <p:nvPr/>
        </p:nvSpPr>
        <p:spPr>
          <a:xfrm>
            <a:off x="9253283" y="6487132"/>
            <a:ext cx="2810385" cy="276999"/>
          </a:xfrm>
          <a:prstGeom prst="rect">
            <a:avLst/>
          </a:prstGeom>
        </p:spPr>
        <p:txBody>
          <a:bodyPr vert="horz" wrap="none" rtlCol="0">
            <a:spAutoFit/>
          </a:bodyPr>
          <a:lstStyle/>
          <a:p>
            <a:pPr defTabSz="342900"/>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Stinear et al</a:t>
            </a:r>
            <a:r>
              <a:rPr lang="en-NZ" sz="1200" i="1" dirty="0">
                <a:solidFill>
                  <a:prstClr val="black"/>
                </a:solidFill>
                <a:latin typeface="Calibri" panose="020F0502020204030204" pitchFamily="34" charset="0"/>
                <a:ea typeface="Verdana" panose="020B0604030504040204" pitchFamily="34" charset="0"/>
                <a:cs typeface="Calibri" panose="020F0502020204030204" pitchFamily="34" charset="0"/>
              </a:rPr>
              <a:t>., Ann Clin Transl Neurol</a:t>
            </a:r>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 2017</a:t>
            </a:r>
          </a:p>
        </p:txBody>
      </p:sp>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7" name="Title 1">
            <a:extLst>
              <a:ext uri="{FF2B5EF4-FFF2-40B4-BE49-F238E27FC236}">
                <a16:creationId xmlns:a16="http://schemas.microsoft.com/office/drawing/2014/main" id="{0ED8C0E1-C191-4FE8-AAEA-5CA58F14FCC5}"/>
              </a:ext>
            </a:extLst>
          </p:cNvPr>
          <p:cNvSpPr>
            <a:spLocks noGrp="1"/>
          </p:cNvSpPr>
          <p:nvPr>
            <p:ph type="title"/>
          </p:nvPr>
        </p:nvSpPr>
        <p:spPr>
          <a:xfrm>
            <a:off x="450162" y="12625"/>
            <a:ext cx="5384979" cy="1325563"/>
          </a:xfrm>
        </p:spPr>
        <p:txBody>
          <a:bodyPr/>
          <a:lstStyle/>
          <a:p>
            <a:r>
              <a:rPr lang="en-NZ" dirty="0">
                <a:solidFill>
                  <a:schemeClr val="bg1"/>
                </a:solidFill>
              </a:rPr>
              <a:t>PREP2 </a:t>
            </a:r>
            <a:r>
              <a:rPr lang="en-NZ" dirty="0"/>
              <a:t>prediction tool</a:t>
            </a:r>
          </a:p>
        </p:txBody>
      </p:sp>
      <p:sp>
        <p:nvSpPr>
          <p:cNvPr id="188" name="Oval 187">
            <a:extLst>
              <a:ext uri="{FF2B5EF4-FFF2-40B4-BE49-F238E27FC236}">
                <a16:creationId xmlns:a16="http://schemas.microsoft.com/office/drawing/2014/main" id="{65A0E3DC-3FBC-49FD-BB2B-B7F9285A570B}"/>
              </a:ext>
            </a:extLst>
          </p:cNvPr>
          <p:cNvSpPr/>
          <p:nvPr/>
        </p:nvSpPr>
        <p:spPr>
          <a:xfrm>
            <a:off x="4851211" y="2372670"/>
            <a:ext cx="1512168" cy="72008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6" name="Oval 195">
            <a:extLst>
              <a:ext uri="{FF2B5EF4-FFF2-40B4-BE49-F238E27FC236}">
                <a16:creationId xmlns:a16="http://schemas.microsoft.com/office/drawing/2014/main" id="{E31F966C-8140-47ED-AA0C-B40904F00ED7}"/>
              </a:ext>
            </a:extLst>
          </p:cNvPr>
          <p:cNvSpPr/>
          <p:nvPr/>
        </p:nvSpPr>
        <p:spPr>
          <a:xfrm>
            <a:off x="8175720" y="1910134"/>
            <a:ext cx="1512168" cy="67778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8" name="Oval 197">
            <a:extLst>
              <a:ext uri="{FF2B5EF4-FFF2-40B4-BE49-F238E27FC236}">
                <a16:creationId xmlns:a16="http://schemas.microsoft.com/office/drawing/2014/main" id="{75FC1534-42E7-41DE-9FA5-FA8B9ECC9D66}"/>
              </a:ext>
            </a:extLst>
          </p:cNvPr>
          <p:cNvSpPr/>
          <p:nvPr/>
        </p:nvSpPr>
        <p:spPr>
          <a:xfrm>
            <a:off x="8175720" y="2214783"/>
            <a:ext cx="1512168" cy="67778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9" name="Oval 198">
            <a:extLst>
              <a:ext uri="{FF2B5EF4-FFF2-40B4-BE49-F238E27FC236}">
                <a16:creationId xmlns:a16="http://schemas.microsoft.com/office/drawing/2014/main" id="{6D8C794A-171B-4488-85A8-707C4C891B8A}"/>
              </a:ext>
            </a:extLst>
          </p:cNvPr>
          <p:cNvSpPr/>
          <p:nvPr/>
        </p:nvSpPr>
        <p:spPr>
          <a:xfrm>
            <a:off x="8175720" y="3112911"/>
            <a:ext cx="1512168" cy="67778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grpSp>
        <p:nvGrpSpPr>
          <p:cNvPr id="222" name="Group 221">
            <a:extLst>
              <a:ext uri="{FF2B5EF4-FFF2-40B4-BE49-F238E27FC236}">
                <a16:creationId xmlns:a16="http://schemas.microsoft.com/office/drawing/2014/main" id="{32BBAAA2-25C0-4570-A68A-51579F6BE2F4}"/>
              </a:ext>
            </a:extLst>
          </p:cNvPr>
          <p:cNvGrpSpPr/>
          <p:nvPr/>
        </p:nvGrpSpPr>
        <p:grpSpPr>
          <a:xfrm>
            <a:off x="4813610" y="1699288"/>
            <a:ext cx="5577768" cy="4506646"/>
            <a:chOff x="1998617" y="2351314"/>
            <a:chExt cx="5577768" cy="4506646"/>
          </a:xfrm>
        </p:grpSpPr>
        <p:sp>
          <p:nvSpPr>
            <p:cNvPr id="223" name="Rectangle 222">
              <a:extLst>
                <a:ext uri="{FF2B5EF4-FFF2-40B4-BE49-F238E27FC236}">
                  <a16:creationId xmlns:a16="http://schemas.microsoft.com/office/drawing/2014/main" id="{36652511-D7AA-4A3B-B98A-CBF3D7090ED4}"/>
                </a:ext>
              </a:extLst>
            </p:cNvPr>
            <p:cNvSpPr/>
            <p:nvPr/>
          </p:nvSpPr>
          <p:spPr>
            <a:xfrm>
              <a:off x="1998617" y="2351314"/>
              <a:ext cx="5577768" cy="450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224" name="Group 223">
              <a:extLst>
                <a:ext uri="{FF2B5EF4-FFF2-40B4-BE49-F238E27FC236}">
                  <a16:creationId xmlns:a16="http://schemas.microsoft.com/office/drawing/2014/main" id="{0D3EF569-E1C3-491A-844E-C739218C8C79}"/>
                </a:ext>
              </a:extLst>
            </p:cNvPr>
            <p:cNvGrpSpPr/>
            <p:nvPr/>
          </p:nvGrpSpPr>
          <p:grpSpPr>
            <a:xfrm>
              <a:off x="2429691" y="3141617"/>
              <a:ext cx="4694958" cy="2821350"/>
              <a:chOff x="6806841" y="666285"/>
              <a:chExt cx="4694958" cy="2821350"/>
            </a:xfrm>
          </p:grpSpPr>
          <p:grpSp>
            <p:nvGrpSpPr>
              <p:cNvPr id="225" name="Group 224">
                <a:extLst>
                  <a:ext uri="{FF2B5EF4-FFF2-40B4-BE49-F238E27FC236}">
                    <a16:creationId xmlns:a16="http://schemas.microsoft.com/office/drawing/2014/main" id="{14E44851-9779-4F0D-B072-035173CF0D36}"/>
                  </a:ext>
                </a:extLst>
              </p:cNvPr>
              <p:cNvGrpSpPr/>
              <p:nvPr/>
            </p:nvGrpSpPr>
            <p:grpSpPr>
              <a:xfrm>
                <a:off x="6806841" y="669651"/>
                <a:ext cx="3791241" cy="2817984"/>
                <a:chOff x="3779912" y="2014361"/>
                <a:chExt cx="3791241" cy="2817984"/>
              </a:xfrm>
            </p:grpSpPr>
            <p:grpSp>
              <p:nvGrpSpPr>
                <p:cNvPr id="227" name="Group 226">
                  <a:extLst>
                    <a:ext uri="{FF2B5EF4-FFF2-40B4-BE49-F238E27FC236}">
                      <a16:creationId xmlns:a16="http://schemas.microsoft.com/office/drawing/2014/main" id="{3B10F031-9ED5-4B26-9BD0-6BF4BC2A071D}"/>
                    </a:ext>
                  </a:extLst>
                </p:cNvPr>
                <p:cNvGrpSpPr/>
                <p:nvPr/>
              </p:nvGrpSpPr>
              <p:grpSpPr>
                <a:xfrm>
                  <a:off x="4671923" y="2997082"/>
                  <a:ext cx="2899230" cy="1835263"/>
                  <a:chOff x="4398524" y="2884696"/>
                  <a:chExt cx="2469798" cy="1552416"/>
                </a:xfrm>
              </p:grpSpPr>
              <p:sp>
                <p:nvSpPr>
                  <p:cNvPr id="229" name="Plus 24">
                    <a:extLst>
                      <a:ext uri="{FF2B5EF4-FFF2-40B4-BE49-F238E27FC236}">
                        <a16:creationId xmlns:a16="http://schemas.microsoft.com/office/drawing/2014/main" id="{358580C5-D2BC-46A7-A070-23E8B3FE5BC4}"/>
                      </a:ext>
                    </a:extLst>
                  </p:cNvPr>
                  <p:cNvSpPr/>
                  <p:nvPr/>
                </p:nvSpPr>
                <p:spPr>
                  <a:xfrm>
                    <a:off x="5354250" y="2884696"/>
                    <a:ext cx="304800" cy="323321"/>
                  </a:xfrm>
                  <a:prstGeom prst="mathPlus">
                    <a:avLst/>
                  </a:prstGeom>
                  <a:solidFill>
                    <a:sysClr val="windowText" lastClr="000000"/>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NZ"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230" name="Equal 25">
                    <a:extLst>
                      <a:ext uri="{FF2B5EF4-FFF2-40B4-BE49-F238E27FC236}">
                        <a16:creationId xmlns:a16="http://schemas.microsoft.com/office/drawing/2014/main" id="{239F4E06-AD19-4C12-93DF-990AB38D4380}"/>
                      </a:ext>
                    </a:extLst>
                  </p:cNvPr>
                  <p:cNvSpPr/>
                  <p:nvPr/>
                </p:nvSpPr>
                <p:spPr>
                  <a:xfrm>
                    <a:off x="5299170" y="3849201"/>
                    <a:ext cx="394855" cy="270164"/>
                  </a:xfrm>
                  <a:prstGeom prst="mathEqual">
                    <a:avLst/>
                  </a:prstGeom>
                  <a:solidFill>
                    <a:sysClr val="windowText" lastClr="000000"/>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NZ"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231" name="TextBox 34">
                    <a:extLst>
                      <a:ext uri="{FF2B5EF4-FFF2-40B4-BE49-F238E27FC236}">
                        <a16:creationId xmlns:a16="http://schemas.microsoft.com/office/drawing/2014/main" id="{4C14C4D9-B46D-4003-970B-44E5A993D20E}"/>
                      </a:ext>
                    </a:extLst>
                  </p:cNvPr>
                  <p:cNvSpPr txBox="1">
                    <a:spLocks noChangeArrowheads="1"/>
                  </p:cNvSpPr>
                  <p:nvPr/>
                </p:nvSpPr>
                <p:spPr bwMode="auto">
                  <a:xfrm>
                    <a:off x="4398524" y="4113947"/>
                    <a:ext cx="24697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fontAlgn="auto">
                      <a:spcBef>
                        <a:spcPct val="0"/>
                      </a:spcBef>
                      <a:spcAft>
                        <a:spcPts val="0"/>
                      </a:spcAft>
                      <a:buFontTx/>
                      <a:buNone/>
                    </a:pPr>
                    <a:r>
                      <a:rPr lang="en-NZ" altLang="en-US" sz="1500" b="1" dirty="0">
                        <a:solidFill>
                          <a:prstClr val="black"/>
                        </a:solidFill>
                        <a:latin typeface="Verdana" panose="020B0604030504040204" pitchFamily="34" charset="0"/>
                        <a:ea typeface="Verdana" panose="020B0604030504040204" pitchFamily="34" charset="0"/>
                        <a:cs typeface="Verdana" panose="020B0604030504040204" pitchFamily="34" charset="0"/>
                      </a:rPr>
                      <a:t>SAFE score out of 10</a:t>
                    </a:r>
                    <a:endParaRPr lang="en-US" altLang="en-US" sz="15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28" name="Picture 2" descr="C:\Users\EMonigatti\AppData\Local\Microsoft\Windows\Temporary Internet Files\Content.Outlook\3EL24GJY\IMG_0088.JPG">
                  <a:extLst>
                    <a:ext uri="{FF2B5EF4-FFF2-40B4-BE49-F238E27FC236}">
                      <a16:creationId xmlns:a16="http://schemas.microsoft.com/office/drawing/2014/main" id="{DFCDDCA2-4AA7-4594-821F-6F141AC723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69" t="24479" r="30258" b="27567"/>
                <a:stretch/>
              </p:blipFill>
              <p:spPr bwMode="auto">
                <a:xfrm>
                  <a:off x="3779912" y="2014361"/>
                  <a:ext cx="1872209" cy="2251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26" name="Picture 225">
                <a:extLst>
                  <a:ext uri="{FF2B5EF4-FFF2-40B4-BE49-F238E27FC236}">
                    <a16:creationId xmlns:a16="http://schemas.microsoft.com/office/drawing/2014/main" id="{7EE2C53A-58E1-4629-881F-86D8E3737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635" y="666285"/>
                <a:ext cx="2216164" cy="2251248"/>
              </a:xfrm>
              <a:prstGeom prst="rect">
                <a:avLst/>
              </a:prstGeom>
            </p:spPr>
          </p:pic>
        </p:grpSp>
      </p:grpSp>
    </p:spTree>
    <p:extLst>
      <p:ext uri="{BB962C8B-B14F-4D97-AF65-F5344CB8AC3E}">
        <p14:creationId xmlns:p14="http://schemas.microsoft.com/office/powerpoint/2010/main" val="341149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8" grpId="0" animBg="1"/>
      <p:bldP spid="196" grpId="0" animBg="1"/>
      <p:bldP spid="196" grpId="1" animBg="1"/>
      <p:bldP spid="198" grpId="0" animBg="1"/>
      <p:bldP spid="198" grpId="1" animBg="1"/>
      <p:bldP spid="1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1" name="Group 530">
            <a:extLst>
              <a:ext uri="{FF2B5EF4-FFF2-40B4-BE49-F238E27FC236}">
                <a16:creationId xmlns:a16="http://schemas.microsoft.com/office/drawing/2014/main" id="{FE93CDEA-F374-4F21-9E32-F7195D6FAF9C}"/>
              </a:ext>
            </a:extLst>
          </p:cNvPr>
          <p:cNvGrpSpPr/>
          <p:nvPr/>
        </p:nvGrpSpPr>
        <p:grpSpPr>
          <a:xfrm>
            <a:off x="3077955" y="628716"/>
            <a:ext cx="6814501" cy="4180385"/>
            <a:chOff x="1067940" y="381198"/>
            <a:chExt cx="6299696" cy="3630241"/>
          </a:xfrm>
        </p:grpSpPr>
        <p:grpSp>
          <p:nvGrpSpPr>
            <p:cNvPr id="533" name="Group 532">
              <a:extLst>
                <a:ext uri="{FF2B5EF4-FFF2-40B4-BE49-F238E27FC236}">
                  <a16:creationId xmlns:a16="http://schemas.microsoft.com/office/drawing/2014/main" id="{5FAFD862-8748-450F-B5C3-0F09882C8352}"/>
                </a:ext>
              </a:extLst>
            </p:cNvPr>
            <p:cNvGrpSpPr/>
            <p:nvPr/>
          </p:nvGrpSpPr>
          <p:grpSpPr>
            <a:xfrm>
              <a:off x="1067940" y="381198"/>
              <a:ext cx="6299696" cy="3630241"/>
              <a:chOff x="-10049" y="455301"/>
              <a:chExt cx="6299696" cy="3630241"/>
            </a:xfrm>
          </p:grpSpPr>
          <p:sp>
            <p:nvSpPr>
              <p:cNvPr id="559" name="Rectangle 558">
                <a:extLst>
                  <a:ext uri="{FF2B5EF4-FFF2-40B4-BE49-F238E27FC236}">
                    <a16:creationId xmlns:a16="http://schemas.microsoft.com/office/drawing/2014/main" id="{8EF614BD-D679-433D-8580-CDEB1EC7D249}"/>
                  </a:ext>
                </a:extLst>
              </p:cNvPr>
              <p:cNvSpPr/>
              <p:nvPr/>
            </p:nvSpPr>
            <p:spPr>
              <a:xfrm>
                <a:off x="-10049" y="45530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60" name="Group 559">
                <a:extLst>
                  <a:ext uri="{FF2B5EF4-FFF2-40B4-BE49-F238E27FC236}">
                    <a16:creationId xmlns:a16="http://schemas.microsoft.com/office/drawing/2014/main" id="{382D5825-91E0-4CD5-86B7-0C781D66C10F}"/>
                  </a:ext>
                </a:extLst>
              </p:cNvPr>
              <p:cNvGrpSpPr/>
              <p:nvPr/>
            </p:nvGrpSpPr>
            <p:grpSpPr>
              <a:xfrm>
                <a:off x="109635" y="1752696"/>
                <a:ext cx="4709601" cy="2332846"/>
                <a:chOff x="109139" y="1752696"/>
                <a:chExt cx="4709601" cy="2332846"/>
              </a:xfrm>
            </p:grpSpPr>
            <p:sp>
              <p:nvSpPr>
                <p:cNvPr id="668" name="TextBox 667">
                  <a:extLst>
                    <a:ext uri="{FF2B5EF4-FFF2-40B4-BE49-F238E27FC236}">
                      <a16:creationId xmlns:a16="http://schemas.microsoft.com/office/drawing/2014/main" id="{78ACFB6F-325D-42B7-9BA5-6643CE99B46D}"/>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669" name="Group 668">
                  <a:extLst>
                    <a:ext uri="{FF2B5EF4-FFF2-40B4-BE49-F238E27FC236}">
                      <a16:creationId xmlns:a16="http://schemas.microsoft.com/office/drawing/2014/main" id="{04E30EB0-4C39-4AB5-A389-8B1454907094}"/>
                    </a:ext>
                  </a:extLst>
                </p:cNvPr>
                <p:cNvGrpSpPr/>
                <p:nvPr/>
              </p:nvGrpSpPr>
              <p:grpSpPr>
                <a:xfrm>
                  <a:off x="168376" y="1752696"/>
                  <a:ext cx="4650364" cy="2332846"/>
                  <a:chOff x="168376" y="1752696"/>
                  <a:chExt cx="4650364" cy="2332846"/>
                </a:xfrm>
              </p:grpSpPr>
              <p:sp>
                <p:nvSpPr>
                  <p:cNvPr id="670" name="Rounded Rectangle 321">
                    <a:extLst>
                      <a:ext uri="{FF2B5EF4-FFF2-40B4-BE49-F238E27FC236}">
                        <a16:creationId xmlns:a16="http://schemas.microsoft.com/office/drawing/2014/main" id="{8AB6360D-F2F6-4036-91DC-F8F1F9E26631}"/>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1" name="Rounded Rectangle 322">
                    <a:extLst>
                      <a:ext uri="{FF2B5EF4-FFF2-40B4-BE49-F238E27FC236}">
                        <a16:creationId xmlns:a16="http://schemas.microsoft.com/office/drawing/2014/main" id="{864FA8B6-DF34-49F9-A9D2-BDFF127963F2}"/>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2" name="TextBox 671">
                    <a:extLst>
                      <a:ext uri="{FF2B5EF4-FFF2-40B4-BE49-F238E27FC236}">
                        <a16:creationId xmlns:a16="http://schemas.microsoft.com/office/drawing/2014/main" id="{72808B0B-85C4-4D5C-909E-9C1D06E89D19}"/>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673" name="Rounded Rectangle 324">
                    <a:extLst>
                      <a:ext uri="{FF2B5EF4-FFF2-40B4-BE49-F238E27FC236}">
                        <a16:creationId xmlns:a16="http://schemas.microsoft.com/office/drawing/2014/main" id="{2A920915-1F82-4113-B153-87A97C1D4584}"/>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4" name="TextBox 673">
                    <a:extLst>
                      <a:ext uri="{FF2B5EF4-FFF2-40B4-BE49-F238E27FC236}">
                        <a16:creationId xmlns:a16="http://schemas.microsoft.com/office/drawing/2014/main" id="{AAF217A7-D9DC-4A9E-A529-1BA1C2A5FF7B}"/>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cxnSp>
                <p:nvCxnSpPr>
                  <p:cNvPr id="679" name="Straight Arrow Connector 678">
                    <a:extLst>
                      <a:ext uri="{FF2B5EF4-FFF2-40B4-BE49-F238E27FC236}">
                        <a16:creationId xmlns:a16="http://schemas.microsoft.com/office/drawing/2014/main" id="{7D5FC037-4CEA-4F9B-A398-BD7E1AE407FB}"/>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80" name="Straight Arrow Connector 679">
                    <a:extLst>
                      <a:ext uri="{FF2B5EF4-FFF2-40B4-BE49-F238E27FC236}">
                        <a16:creationId xmlns:a16="http://schemas.microsoft.com/office/drawing/2014/main" id="{D0D3CFBD-2895-4C4C-BBE8-40A121949280}"/>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683" name="Rounded Rectangle 334">
                    <a:extLst>
                      <a:ext uri="{FF2B5EF4-FFF2-40B4-BE49-F238E27FC236}">
                        <a16:creationId xmlns:a16="http://schemas.microsoft.com/office/drawing/2014/main" id="{18551322-6D93-4100-BE49-3537A36B7C54}"/>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4" name="TextBox 683">
                    <a:extLst>
                      <a:ext uri="{FF2B5EF4-FFF2-40B4-BE49-F238E27FC236}">
                        <a16:creationId xmlns:a16="http://schemas.microsoft.com/office/drawing/2014/main" id="{E2447B1A-A2D1-4F20-B1A3-9A03FF3C79E7}"/>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685" name="Straight Arrow Connector 684">
                    <a:extLst>
                      <a:ext uri="{FF2B5EF4-FFF2-40B4-BE49-F238E27FC236}">
                        <a16:creationId xmlns:a16="http://schemas.microsoft.com/office/drawing/2014/main" id="{14B084AA-BEE4-4D66-8022-CC7428B8A157}"/>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73EC9891-F0F8-488D-BFF1-C2A792C9034E}"/>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481D3451-E9F3-48DC-BA7C-7452F77F0B23}"/>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263EE973-9566-4253-8609-478C4F492CC0}"/>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8DF6429A-BFE3-4A9E-A3DE-84E4B8443577}"/>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2" name="Straight Arrow Connector 691">
                    <a:extLst>
                      <a:ext uri="{FF2B5EF4-FFF2-40B4-BE49-F238E27FC236}">
                        <a16:creationId xmlns:a16="http://schemas.microsoft.com/office/drawing/2014/main" id="{FA8EBE67-7603-49EC-8569-D314510241B3}"/>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FC4575FE-3E95-4347-9539-97082C94ED04}"/>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24C70205-D77D-48AB-9B4F-CE77E2EF1B2C}"/>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0897A0EA-01F4-4023-8079-E46375347524}"/>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C7B3C3C0-78C1-4BCD-BDB2-82A0EDC69E79}"/>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47260F0D-3AC3-4809-A12B-A931A34370DA}"/>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3" name="Rounded Rectangle 354">
                    <a:extLst>
                      <a:ext uri="{FF2B5EF4-FFF2-40B4-BE49-F238E27FC236}">
                        <a16:creationId xmlns:a16="http://schemas.microsoft.com/office/drawing/2014/main" id="{FBA0D947-1969-4A3C-858C-145AD01B4C29}"/>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4" name="TextBox 703">
                    <a:extLst>
                      <a:ext uri="{FF2B5EF4-FFF2-40B4-BE49-F238E27FC236}">
                        <a16:creationId xmlns:a16="http://schemas.microsoft.com/office/drawing/2014/main" id="{0008581F-5D3C-427D-8011-5AD3E8687AA9}"/>
                      </a:ext>
                    </a:extLst>
                  </p:cNvPr>
                  <p:cNvSpPr txBox="1"/>
                  <p:nvPr/>
                </p:nvSpPr>
                <p:spPr>
                  <a:xfrm>
                    <a:off x="1764000" y="3657905"/>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561" name="Rounded Rectangle 210">
                <a:extLst>
                  <a:ext uri="{FF2B5EF4-FFF2-40B4-BE49-F238E27FC236}">
                    <a16:creationId xmlns:a16="http://schemas.microsoft.com/office/drawing/2014/main" id="{418770C8-1F91-40BB-A3BE-D39AFAF90A4F}"/>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2" name="TextBox 561">
                <a:extLst>
                  <a:ext uri="{FF2B5EF4-FFF2-40B4-BE49-F238E27FC236}">
                    <a16:creationId xmlns:a16="http://schemas.microsoft.com/office/drawing/2014/main" id="{19687FF3-1A21-4971-8EEF-A5F58878E7CC}"/>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563" name="Rounded Rectangle 212">
                <a:extLst>
                  <a:ext uri="{FF2B5EF4-FFF2-40B4-BE49-F238E27FC236}">
                    <a16:creationId xmlns:a16="http://schemas.microsoft.com/office/drawing/2014/main" id="{071F9CC2-A905-4E5D-AB35-657E8B4A2DC0}"/>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4" name="TextBox 563">
                <a:extLst>
                  <a:ext uri="{FF2B5EF4-FFF2-40B4-BE49-F238E27FC236}">
                    <a16:creationId xmlns:a16="http://schemas.microsoft.com/office/drawing/2014/main" id="{97A67BC7-3995-4397-9AC0-35B95F0D5E3D}"/>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cxnSp>
            <p:nvCxnSpPr>
              <p:cNvPr id="569" name="Straight Arrow Connector 568">
                <a:extLst>
                  <a:ext uri="{FF2B5EF4-FFF2-40B4-BE49-F238E27FC236}">
                    <a16:creationId xmlns:a16="http://schemas.microsoft.com/office/drawing/2014/main" id="{48D32E50-7053-4F1D-AF2C-C0F5B105AFCC}"/>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570" name="Group 569">
                <a:extLst>
                  <a:ext uri="{FF2B5EF4-FFF2-40B4-BE49-F238E27FC236}">
                    <a16:creationId xmlns:a16="http://schemas.microsoft.com/office/drawing/2014/main" id="{8B98F0EB-F2AC-44CD-BC02-1F9AB685FEF8}"/>
                  </a:ext>
                </a:extLst>
              </p:cNvPr>
              <p:cNvGrpSpPr/>
              <p:nvPr/>
            </p:nvGrpSpPr>
            <p:grpSpPr>
              <a:xfrm rot="10800000">
                <a:off x="5058373" y="1711641"/>
                <a:ext cx="712395" cy="72206"/>
                <a:chOff x="7020272" y="2016447"/>
                <a:chExt cx="712395" cy="72206"/>
              </a:xfrm>
            </p:grpSpPr>
            <p:sp>
              <p:nvSpPr>
                <p:cNvPr id="652" name="Oval 651">
                  <a:extLst>
                    <a:ext uri="{FF2B5EF4-FFF2-40B4-BE49-F238E27FC236}">
                      <a16:creationId xmlns:a16="http://schemas.microsoft.com/office/drawing/2014/main" id="{29EA284C-AD87-4EA3-B4ED-3D551AB7D6A3}"/>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53" name="Group 652">
                  <a:extLst>
                    <a:ext uri="{FF2B5EF4-FFF2-40B4-BE49-F238E27FC236}">
                      <a16:creationId xmlns:a16="http://schemas.microsoft.com/office/drawing/2014/main" id="{A5D9D906-B87C-4966-90B8-D803C44A2964}"/>
                    </a:ext>
                  </a:extLst>
                </p:cNvPr>
                <p:cNvGrpSpPr/>
                <p:nvPr/>
              </p:nvGrpSpPr>
              <p:grpSpPr>
                <a:xfrm>
                  <a:off x="7020272" y="2016653"/>
                  <a:ext cx="143154" cy="72000"/>
                  <a:chOff x="7020272" y="2016447"/>
                  <a:chExt cx="143154" cy="72000"/>
                </a:xfrm>
              </p:grpSpPr>
              <p:sp>
                <p:nvSpPr>
                  <p:cNvPr id="666" name="Oval 665">
                    <a:extLst>
                      <a:ext uri="{FF2B5EF4-FFF2-40B4-BE49-F238E27FC236}">
                        <a16:creationId xmlns:a16="http://schemas.microsoft.com/office/drawing/2014/main" id="{887B45A9-335A-47FA-A861-90865F3427B0}"/>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7" name="Oval 666">
                    <a:extLst>
                      <a:ext uri="{FF2B5EF4-FFF2-40B4-BE49-F238E27FC236}">
                        <a16:creationId xmlns:a16="http://schemas.microsoft.com/office/drawing/2014/main" id="{3D2AF719-A11C-4A70-AEDA-565CD793985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4" name="Group 653">
                  <a:extLst>
                    <a:ext uri="{FF2B5EF4-FFF2-40B4-BE49-F238E27FC236}">
                      <a16:creationId xmlns:a16="http://schemas.microsoft.com/office/drawing/2014/main" id="{D461C501-58FF-423A-8A50-E6D5D115A7DA}"/>
                    </a:ext>
                  </a:extLst>
                </p:cNvPr>
                <p:cNvGrpSpPr/>
                <p:nvPr/>
              </p:nvGrpSpPr>
              <p:grpSpPr>
                <a:xfrm>
                  <a:off x="7162035" y="2016653"/>
                  <a:ext cx="143154" cy="72000"/>
                  <a:chOff x="7020272" y="2016447"/>
                  <a:chExt cx="143154" cy="72000"/>
                </a:xfrm>
              </p:grpSpPr>
              <p:sp>
                <p:nvSpPr>
                  <p:cNvPr id="664" name="Oval 663">
                    <a:extLst>
                      <a:ext uri="{FF2B5EF4-FFF2-40B4-BE49-F238E27FC236}">
                        <a16:creationId xmlns:a16="http://schemas.microsoft.com/office/drawing/2014/main" id="{6D4AFD76-E937-462B-ABBA-4D64F94067E4}"/>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5" name="Oval 664">
                    <a:extLst>
                      <a:ext uri="{FF2B5EF4-FFF2-40B4-BE49-F238E27FC236}">
                        <a16:creationId xmlns:a16="http://schemas.microsoft.com/office/drawing/2014/main" id="{76C53B7C-4B91-47B1-88EE-829B649D7945}"/>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5" name="Group 654">
                  <a:extLst>
                    <a:ext uri="{FF2B5EF4-FFF2-40B4-BE49-F238E27FC236}">
                      <a16:creationId xmlns:a16="http://schemas.microsoft.com/office/drawing/2014/main" id="{950635C2-3D02-4A3A-B4F4-C2B284DD7017}"/>
                    </a:ext>
                  </a:extLst>
                </p:cNvPr>
                <p:cNvGrpSpPr/>
                <p:nvPr/>
              </p:nvGrpSpPr>
              <p:grpSpPr>
                <a:xfrm>
                  <a:off x="7303798" y="2016653"/>
                  <a:ext cx="143154" cy="72000"/>
                  <a:chOff x="7020272" y="2016447"/>
                  <a:chExt cx="143154" cy="72000"/>
                </a:xfrm>
              </p:grpSpPr>
              <p:sp>
                <p:nvSpPr>
                  <p:cNvPr id="662" name="Oval 661">
                    <a:extLst>
                      <a:ext uri="{FF2B5EF4-FFF2-40B4-BE49-F238E27FC236}">
                        <a16:creationId xmlns:a16="http://schemas.microsoft.com/office/drawing/2014/main" id="{0E09D8F6-33CC-4DCF-8F7F-4180B8582286}"/>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3" name="Oval 662">
                    <a:extLst>
                      <a:ext uri="{FF2B5EF4-FFF2-40B4-BE49-F238E27FC236}">
                        <a16:creationId xmlns:a16="http://schemas.microsoft.com/office/drawing/2014/main" id="{92ED7EC1-77F6-41A2-9FDF-75FF8B6A2EF9}"/>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6" name="Group 655">
                  <a:extLst>
                    <a:ext uri="{FF2B5EF4-FFF2-40B4-BE49-F238E27FC236}">
                      <a16:creationId xmlns:a16="http://schemas.microsoft.com/office/drawing/2014/main" id="{EDAAFBB2-6BE7-428E-AEF0-104754A938BD}"/>
                    </a:ext>
                  </a:extLst>
                </p:cNvPr>
                <p:cNvGrpSpPr/>
                <p:nvPr/>
              </p:nvGrpSpPr>
              <p:grpSpPr>
                <a:xfrm>
                  <a:off x="7445561" y="2016653"/>
                  <a:ext cx="143154" cy="72000"/>
                  <a:chOff x="7020272" y="2016447"/>
                  <a:chExt cx="143154" cy="72000"/>
                </a:xfrm>
              </p:grpSpPr>
              <p:sp>
                <p:nvSpPr>
                  <p:cNvPr id="660" name="Oval 659">
                    <a:extLst>
                      <a:ext uri="{FF2B5EF4-FFF2-40B4-BE49-F238E27FC236}">
                        <a16:creationId xmlns:a16="http://schemas.microsoft.com/office/drawing/2014/main" id="{B922F2EF-8979-45C8-B64A-8C58F860B14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1" name="Oval 660">
                    <a:extLst>
                      <a:ext uri="{FF2B5EF4-FFF2-40B4-BE49-F238E27FC236}">
                        <a16:creationId xmlns:a16="http://schemas.microsoft.com/office/drawing/2014/main" id="{70605E48-ADA3-4C1E-AE6F-7B563F116A5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7" name="Group 656">
                  <a:extLst>
                    <a:ext uri="{FF2B5EF4-FFF2-40B4-BE49-F238E27FC236}">
                      <a16:creationId xmlns:a16="http://schemas.microsoft.com/office/drawing/2014/main" id="{39AE78CE-04E2-4764-A45F-DBF17B6978D5}"/>
                    </a:ext>
                  </a:extLst>
                </p:cNvPr>
                <p:cNvGrpSpPr/>
                <p:nvPr/>
              </p:nvGrpSpPr>
              <p:grpSpPr>
                <a:xfrm rot="10800000">
                  <a:off x="7589963" y="2016447"/>
                  <a:ext cx="72000" cy="72008"/>
                  <a:chOff x="8028384" y="1350802"/>
                  <a:chExt cx="72000" cy="72008"/>
                </a:xfrm>
              </p:grpSpPr>
              <p:sp>
                <p:nvSpPr>
                  <p:cNvPr id="658" name="Chord 657">
                    <a:extLst>
                      <a:ext uri="{FF2B5EF4-FFF2-40B4-BE49-F238E27FC236}">
                        <a16:creationId xmlns:a16="http://schemas.microsoft.com/office/drawing/2014/main" id="{BC934075-9BEC-4C90-8F47-D36F436F0D16}"/>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9" name="Chord 658">
                    <a:extLst>
                      <a:ext uri="{FF2B5EF4-FFF2-40B4-BE49-F238E27FC236}">
                        <a16:creationId xmlns:a16="http://schemas.microsoft.com/office/drawing/2014/main" id="{C0C8A0A3-CFCB-4603-B47D-947811D77F67}"/>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71" name="Group 570">
                <a:extLst>
                  <a:ext uri="{FF2B5EF4-FFF2-40B4-BE49-F238E27FC236}">
                    <a16:creationId xmlns:a16="http://schemas.microsoft.com/office/drawing/2014/main" id="{6A7B2FF6-FD64-4927-B47E-352EC3880E44}"/>
                  </a:ext>
                </a:extLst>
              </p:cNvPr>
              <p:cNvGrpSpPr/>
              <p:nvPr/>
            </p:nvGrpSpPr>
            <p:grpSpPr>
              <a:xfrm>
                <a:off x="5058373" y="2239529"/>
                <a:ext cx="712395" cy="72001"/>
                <a:chOff x="6058630" y="1736720"/>
                <a:chExt cx="712395" cy="72001"/>
              </a:xfrm>
            </p:grpSpPr>
            <p:grpSp>
              <p:nvGrpSpPr>
                <p:cNvPr id="637" name="Group 636">
                  <a:extLst>
                    <a:ext uri="{FF2B5EF4-FFF2-40B4-BE49-F238E27FC236}">
                      <a16:creationId xmlns:a16="http://schemas.microsoft.com/office/drawing/2014/main" id="{7CE4E12C-C534-40BB-BA3B-75733F9266E2}"/>
                    </a:ext>
                  </a:extLst>
                </p:cNvPr>
                <p:cNvGrpSpPr/>
                <p:nvPr/>
              </p:nvGrpSpPr>
              <p:grpSpPr>
                <a:xfrm rot="10800000">
                  <a:off x="6058630" y="1736720"/>
                  <a:ext cx="712395" cy="72001"/>
                  <a:chOff x="7020272" y="2016550"/>
                  <a:chExt cx="712395" cy="72001"/>
                </a:xfrm>
              </p:grpSpPr>
              <p:sp>
                <p:nvSpPr>
                  <p:cNvPr id="639" name="Oval 638">
                    <a:extLst>
                      <a:ext uri="{FF2B5EF4-FFF2-40B4-BE49-F238E27FC236}">
                        <a16:creationId xmlns:a16="http://schemas.microsoft.com/office/drawing/2014/main" id="{642EC453-2824-4F7E-9B78-5E645F2BB0AB}"/>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40" name="Group 639">
                    <a:extLst>
                      <a:ext uri="{FF2B5EF4-FFF2-40B4-BE49-F238E27FC236}">
                        <a16:creationId xmlns:a16="http://schemas.microsoft.com/office/drawing/2014/main" id="{F7AD37D9-95E9-410F-BF74-60F39338D49A}"/>
                      </a:ext>
                    </a:extLst>
                  </p:cNvPr>
                  <p:cNvGrpSpPr/>
                  <p:nvPr/>
                </p:nvGrpSpPr>
                <p:grpSpPr>
                  <a:xfrm>
                    <a:off x="7020272" y="2016550"/>
                    <a:ext cx="143154" cy="72001"/>
                    <a:chOff x="7020272" y="2016344"/>
                    <a:chExt cx="143154" cy="72001"/>
                  </a:xfrm>
                </p:grpSpPr>
                <p:sp>
                  <p:nvSpPr>
                    <p:cNvPr id="650" name="Oval 649">
                      <a:extLst>
                        <a:ext uri="{FF2B5EF4-FFF2-40B4-BE49-F238E27FC236}">
                          <a16:creationId xmlns:a16="http://schemas.microsoft.com/office/drawing/2014/main" id="{E49026D1-AE25-4F1A-B639-80CDF4900E09}"/>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1" name="Oval 650">
                      <a:extLst>
                        <a:ext uri="{FF2B5EF4-FFF2-40B4-BE49-F238E27FC236}">
                          <a16:creationId xmlns:a16="http://schemas.microsoft.com/office/drawing/2014/main" id="{B10A865D-BB40-4FE1-A1D9-1F272EEB4B5A}"/>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1" name="Group 640">
                    <a:extLst>
                      <a:ext uri="{FF2B5EF4-FFF2-40B4-BE49-F238E27FC236}">
                        <a16:creationId xmlns:a16="http://schemas.microsoft.com/office/drawing/2014/main" id="{B1E87E03-C7FA-4E34-8EC3-D138FDCE02F9}"/>
                      </a:ext>
                    </a:extLst>
                  </p:cNvPr>
                  <p:cNvGrpSpPr/>
                  <p:nvPr/>
                </p:nvGrpSpPr>
                <p:grpSpPr>
                  <a:xfrm>
                    <a:off x="7162035" y="2016550"/>
                    <a:ext cx="143154" cy="72000"/>
                    <a:chOff x="7020272" y="2016344"/>
                    <a:chExt cx="143154" cy="72000"/>
                  </a:xfrm>
                </p:grpSpPr>
                <p:sp>
                  <p:nvSpPr>
                    <p:cNvPr id="648" name="Oval 647">
                      <a:extLst>
                        <a:ext uri="{FF2B5EF4-FFF2-40B4-BE49-F238E27FC236}">
                          <a16:creationId xmlns:a16="http://schemas.microsoft.com/office/drawing/2014/main" id="{791FA00A-A7F6-4D3F-A833-1BA08814B784}"/>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9" name="Oval 648">
                      <a:extLst>
                        <a:ext uri="{FF2B5EF4-FFF2-40B4-BE49-F238E27FC236}">
                          <a16:creationId xmlns:a16="http://schemas.microsoft.com/office/drawing/2014/main" id="{48D55E9A-1998-41D6-A067-ED43935F7A2B}"/>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2" name="Group 641">
                    <a:extLst>
                      <a:ext uri="{FF2B5EF4-FFF2-40B4-BE49-F238E27FC236}">
                        <a16:creationId xmlns:a16="http://schemas.microsoft.com/office/drawing/2014/main" id="{896C16DC-156A-4347-890B-D7CE2027FAB0}"/>
                      </a:ext>
                    </a:extLst>
                  </p:cNvPr>
                  <p:cNvGrpSpPr/>
                  <p:nvPr/>
                </p:nvGrpSpPr>
                <p:grpSpPr>
                  <a:xfrm>
                    <a:off x="7303798" y="2016550"/>
                    <a:ext cx="143154" cy="72000"/>
                    <a:chOff x="7020272" y="2016344"/>
                    <a:chExt cx="143154" cy="72000"/>
                  </a:xfrm>
                </p:grpSpPr>
                <p:sp>
                  <p:nvSpPr>
                    <p:cNvPr id="646" name="Oval 645">
                      <a:extLst>
                        <a:ext uri="{FF2B5EF4-FFF2-40B4-BE49-F238E27FC236}">
                          <a16:creationId xmlns:a16="http://schemas.microsoft.com/office/drawing/2014/main" id="{B1B0140F-4193-4DCE-AAEC-DB7C19250C46}"/>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7" name="Oval 646">
                      <a:extLst>
                        <a:ext uri="{FF2B5EF4-FFF2-40B4-BE49-F238E27FC236}">
                          <a16:creationId xmlns:a16="http://schemas.microsoft.com/office/drawing/2014/main" id="{E1A29FEF-068C-4BAD-876B-46B3462FCCAB}"/>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3" name="Group 642">
                    <a:extLst>
                      <a:ext uri="{FF2B5EF4-FFF2-40B4-BE49-F238E27FC236}">
                        <a16:creationId xmlns:a16="http://schemas.microsoft.com/office/drawing/2014/main" id="{A64B658E-3D1C-4BC7-92C3-B79EB1B85E68}"/>
                      </a:ext>
                    </a:extLst>
                  </p:cNvPr>
                  <p:cNvGrpSpPr/>
                  <p:nvPr/>
                </p:nvGrpSpPr>
                <p:grpSpPr>
                  <a:xfrm>
                    <a:off x="7445561" y="2016550"/>
                    <a:ext cx="143154" cy="72000"/>
                    <a:chOff x="7020272" y="2016344"/>
                    <a:chExt cx="143154" cy="72000"/>
                  </a:xfrm>
                </p:grpSpPr>
                <p:sp>
                  <p:nvSpPr>
                    <p:cNvPr id="644" name="Oval 643">
                      <a:extLst>
                        <a:ext uri="{FF2B5EF4-FFF2-40B4-BE49-F238E27FC236}">
                          <a16:creationId xmlns:a16="http://schemas.microsoft.com/office/drawing/2014/main" id="{010572AF-EBE2-4551-B723-5DE13FD6D47E}"/>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5" name="Oval 644">
                      <a:extLst>
                        <a:ext uri="{FF2B5EF4-FFF2-40B4-BE49-F238E27FC236}">
                          <a16:creationId xmlns:a16="http://schemas.microsoft.com/office/drawing/2014/main" id="{B5B14679-8CB7-43C5-B8CD-8758326A0FF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638" name="Oval 637">
                  <a:extLst>
                    <a:ext uri="{FF2B5EF4-FFF2-40B4-BE49-F238E27FC236}">
                      <a16:creationId xmlns:a16="http://schemas.microsoft.com/office/drawing/2014/main" id="{510C2F68-5002-4ABD-BA1D-E78F4D6FE1E2}"/>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2" name="Group 571">
                <a:extLst>
                  <a:ext uri="{FF2B5EF4-FFF2-40B4-BE49-F238E27FC236}">
                    <a16:creationId xmlns:a16="http://schemas.microsoft.com/office/drawing/2014/main" id="{C6897008-E24C-4BDF-BAA4-F1AF32DF3D83}"/>
                  </a:ext>
                </a:extLst>
              </p:cNvPr>
              <p:cNvGrpSpPr/>
              <p:nvPr/>
            </p:nvGrpSpPr>
            <p:grpSpPr>
              <a:xfrm>
                <a:off x="5058373" y="2771874"/>
                <a:ext cx="712395" cy="72001"/>
                <a:chOff x="6058630" y="1736720"/>
                <a:chExt cx="712395" cy="72001"/>
              </a:xfrm>
            </p:grpSpPr>
            <p:grpSp>
              <p:nvGrpSpPr>
                <p:cNvPr id="622" name="Group 621">
                  <a:extLst>
                    <a:ext uri="{FF2B5EF4-FFF2-40B4-BE49-F238E27FC236}">
                      <a16:creationId xmlns:a16="http://schemas.microsoft.com/office/drawing/2014/main" id="{E65598D1-5CD8-4BBB-8CAF-2E70506B8D9C}"/>
                    </a:ext>
                  </a:extLst>
                </p:cNvPr>
                <p:cNvGrpSpPr/>
                <p:nvPr/>
              </p:nvGrpSpPr>
              <p:grpSpPr>
                <a:xfrm rot="10800000">
                  <a:off x="6058630" y="1736720"/>
                  <a:ext cx="712395" cy="72001"/>
                  <a:chOff x="7020272" y="2016550"/>
                  <a:chExt cx="712395" cy="72001"/>
                </a:xfrm>
              </p:grpSpPr>
              <p:sp>
                <p:nvSpPr>
                  <p:cNvPr id="624" name="Oval 623">
                    <a:extLst>
                      <a:ext uri="{FF2B5EF4-FFF2-40B4-BE49-F238E27FC236}">
                        <a16:creationId xmlns:a16="http://schemas.microsoft.com/office/drawing/2014/main" id="{BD558E0D-8FDF-42EF-BCFA-DCE522A5F6A4}"/>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25" name="Group 624">
                    <a:extLst>
                      <a:ext uri="{FF2B5EF4-FFF2-40B4-BE49-F238E27FC236}">
                        <a16:creationId xmlns:a16="http://schemas.microsoft.com/office/drawing/2014/main" id="{69BEE291-17A7-467F-98D0-6AEC239A5209}"/>
                      </a:ext>
                    </a:extLst>
                  </p:cNvPr>
                  <p:cNvGrpSpPr/>
                  <p:nvPr/>
                </p:nvGrpSpPr>
                <p:grpSpPr>
                  <a:xfrm>
                    <a:off x="7020272" y="2016550"/>
                    <a:ext cx="143154" cy="72001"/>
                    <a:chOff x="7020272" y="2016344"/>
                    <a:chExt cx="143154" cy="72001"/>
                  </a:xfrm>
                </p:grpSpPr>
                <p:sp>
                  <p:nvSpPr>
                    <p:cNvPr id="635" name="Oval 634">
                      <a:extLst>
                        <a:ext uri="{FF2B5EF4-FFF2-40B4-BE49-F238E27FC236}">
                          <a16:creationId xmlns:a16="http://schemas.microsoft.com/office/drawing/2014/main" id="{81E2F0CC-E1EB-4704-9E10-F7FC554D0E89}"/>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6" name="Oval 635">
                      <a:extLst>
                        <a:ext uri="{FF2B5EF4-FFF2-40B4-BE49-F238E27FC236}">
                          <a16:creationId xmlns:a16="http://schemas.microsoft.com/office/drawing/2014/main" id="{7981E8C2-DF88-4591-AA2E-D587B1FDF900}"/>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6" name="Group 625">
                    <a:extLst>
                      <a:ext uri="{FF2B5EF4-FFF2-40B4-BE49-F238E27FC236}">
                        <a16:creationId xmlns:a16="http://schemas.microsoft.com/office/drawing/2014/main" id="{7C842FFD-687D-4CA9-8B68-8BFDC02DD2BB}"/>
                      </a:ext>
                    </a:extLst>
                  </p:cNvPr>
                  <p:cNvGrpSpPr/>
                  <p:nvPr/>
                </p:nvGrpSpPr>
                <p:grpSpPr>
                  <a:xfrm>
                    <a:off x="7162035" y="2016550"/>
                    <a:ext cx="143154" cy="72000"/>
                    <a:chOff x="7020272" y="2016344"/>
                    <a:chExt cx="143154" cy="72000"/>
                  </a:xfrm>
                </p:grpSpPr>
                <p:sp>
                  <p:nvSpPr>
                    <p:cNvPr id="633" name="Oval 632">
                      <a:extLst>
                        <a:ext uri="{FF2B5EF4-FFF2-40B4-BE49-F238E27FC236}">
                          <a16:creationId xmlns:a16="http://schemas.microsoft.com/office/drawing/2014/main" id="{7667E59D-87C2-4220-8F33-79DA247B7B4E}"/>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4" name="Oval 633">
                      <a:extLst>
                        <a:ext uri="{FF2B5EF4-FFF2-40B4-BE49-F238E27FC236}">
                          <a16:creationId xmlns:a16="http://schemas.microsoft.com/office/drawing/2014/main" id="{FB4E6490-E799-429C-8683-23611C48E8F1}"/>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7" name="Group 626">
                    <a:extLst>
                      <a:ext uri="{FF2B5EF4-FFF2-40B4-BE49-F238E27FC236}">
                        <a16:creationId xmlns:a16="http://schemas.microsoft.com/office/drawing/2014/main" id="{79837C71-F2C2-46C8-9DFF-A25EDBD7EFF3}"/>
                      </a:ext>
                    </a:extLst>
                  </p:cNvPr>
                  <p:cNvGrpSpPr/>
                  <p:nvPr/>
                </p:nvGrpSpPr>
                <p:grpSpPr>
                  <a:xfrm>
                    <a:off x="7303798" y="2016550"/>
                    <a:ext cx="143154" cy="72000"/>
                    <a:chOff x="7020272" y="2016344"/>
                    <a:chExt cx="143154" cy="72000"/>
                  </a:xfrm>
                </p:grpSpPr>
                <p:sp>
                  <p:nvSpPr>
                    <p:cNvPr id="631" name="Oval 630">
                      <a:extLst>
                        <a:ext uri="{FF2B5EF4-FFF2-40B4-BE49-F238E27FC236}">
                          <a16:creationId xmlns:a16="http://schemas.microsoft.com/office/drawing/2014/main" id="{F767DB20-2425-400F-9291-40F4BA529CB3}"/>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2" name="Oval 631">
                      <a:extLst>
                        <a:ext uri="{FF2B5EF4-FFF2-40B4-BE49-F238E27FC236}">
                          <a16:creationId xmlns:a16="http://schemas.microsoft.com/office/drawing/2014/main" id="{33AFEADE-5AF1-47C8-A753-0C251929C1C6}"/>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8" name="Group 627">
                    <a:extLst>
                      <a:ext uri="{FF2B5EF4-FFF2-40B4-BE49-F238E27FC236}">
                        <a16:creationId xmlns:a16="http://schemas.microsoft.com/office/drawing/2014/main" id="{8C0B933C-D919-4726-91BB-B8FE655E4F3F}"/>
                      </a:ext>
                    </a:extLst>
                  </p:cNvPr>
                  <p:cNvGrpSpPr/>
                  <p:nvPr/>
                </p:nvGrpSpPr>
                <p:grpSpPr>
                  <a:xfrm>
                    <a:off x="7445561" y="2016550"/>
                    <a:ext cx="143154" cy="72000"/>
                    <a:chOff x="7020272" y="2016344"/>
                    <a:chExt cx="143154" cy="72000"/>
                  </a:xfrm>
                </p:grpSpPr>
                <p:sp>
                  <p:nvSpPr>
                    <p:cNvPr id="629" name="Oval 628">
                      <a:extLst>
                        <a:ext uri="{FF2B5EF4-FFF2-40B4-BE49-F238E27FC236}">
                          <a16:creationId xmlns:a16="http://schemas.microsoft.com/office/drawing/2014/main" id="{FC07A3D1-63F8-49D8-BC45-A13ABFD08998}"/>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0" name="Oval 629">
                      <a:extLst>
                        <a:ext uri="{FF2B5EF4-FFF2-40B4-BE49-F238E27FC236}">
                          <a16:creationId xmlns:a16="http://schemas.microsoft.com/office/drawing/2014/main" id="{20339492-8220-4C2C-B022-A80CEA88F6C5}"/>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623" name="Oval 622">
                  <a:extLst>
                    <a:ext uri="{FF2B5EF4-FFF2-40B4-BE49-F238E27FC236}">
                      <a16:creationId xmlns:a16="http://schemas.microsoft.com/office/drawing/2014/main" id="{FE0FB2E8-773C-42C2-98C3-48234B333BB4}"/>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4" name="Group 533">
              <a:extLst>
                <a:ext uri="{FF2B5EF4-FFF2-40B4-BE49-F238E27FC236}">
                  <a16:creationId xmlns:a16="http://schemas.microsoft.com/office/drawing/2014/main" id="{88F9FFAD-9E0D-45B9-9050-3131CD78316C}"/>
                </a:ext>
              </a:extLst>
            </p:cNvPr>
            <p:cNvGrpSpPr/>
            <p:nvPr/>
          </p:nvGrpSpPr>
          <p:grpSpPr>
            <a:xfrm>
              <a:off x="2350140" y="1535559"/>
              <a:ext cx="1981996" cy="1948847"/>
              <a:chOff x="2350140" y="1535559"/>
              <a:chExt cx="1981996" cy="1948847"/>
            </a:xfrm>
          </p:grpSpPr>
          <p:grpSp>
            <p:nvGrpSpPr>
              <p:cNvPr id="535" name="Group 534">
                <a:extLst>
                  <a:ext uri="{FF2B5EF4-FFF2-40B4-BE49-F238E27FC236}">
                    <a16:creationId xmlns:a16="http://schemas.microsoft.com/office/drawing/2014/main" id="{C7CEDA3B-C573-49B2-9E22-F2A9E02388D6}"/>
                  </a:ext>
                </a:extLst>
              </p:cNvPr>
              <p:cNvGrpSpPr/>
              <p:nvPr/>
            </p:nvGrpSpPr>
            <p:grpSpPr>
              <a:xfrm>
                <a:off x="2350140" y="3196406"/>
                <a:ext cx="288000" cy="288000"/>
                <a:chOff x="1907704" y="4941168"/>
                <a:chExt cx="288000" cy="288000"/>
              </a:xfrm>
            </p:grpSpPr>
            <p:sp>
              <p:nvSpPr>
                <p:cNvPr id="557" name="Oval 556">
                  <a:extLst>
                    <a:ext uri="{FF2B5EF4-FFF2-40B4-BE49-F238E27FC236}">
                      <a16:creationId xmlns:a16="http://schemas.microsoft.com/office/drawing/2014/main" id="{8EB20C9F-01A0-4639-AAB4-9CFB40D60001}"/>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8" name="Multiply 207">
                  <a:extLst>
                    <a:ext uri="{FF2B5EF4-FFF2-40B4-BE49-F238E27FC236}">
                      <a16:creationId xmlns:a16="http://schemas.microsoft.com/office/drawing/2014/main" id="{E1796144-D7FA-4EF5-8214-3703E494492C}"/>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36" name="Group 535">
                <a:extLst>
                  <a:ext uri="{FF2B5EF4-FFF2-40B4-BE49-F238E27FC236}">
                    <a16:creationId xmlns:a16="http://schemas.microsoft.com/office/drawing/2014/main" id="{8C0CF47B-4622-4DF7-9902-99C255670083}"/>
                  </a:ext>
                </a:extLst>
              </p:cNvPr>
              <p:cNvGrpSpPr/>
              <p:nvPr/>
            </p:nvGrpSpPr>
            <p:grpSpPr>
              <a:xfrm>
                <a:off x="2352424" y="2503870"/>
                <a:ext cx="288000" cy="288000"/>
                <a:chOff x="1547664" y="4274601"/>
                <a:chExt cx="288000" cy="288000"/>
              </a:xfrm>
            </p:grpSpPr>
            <p:sp>
              <p:nvSpPr>
                <p:cNvPr id="553" name="Oval 552">
                  <a:extLst>
                    <a:ext uri="{FF2B5EF4-FFF2-40B4-BE49-F238E27FC236}">
                      <a16:creationId xmlns:a16="http://schemas.microsoft.com/office/drawing/2014/main" id="{04600267-19CF-4D3F-9FF4-3E40A38182A9}"/>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54" name="Group 553">
                  <a:extLst>
                    <a:ext uri="{FF2B5EF4-FFF2-40B4-BE49-F238E27FC236}">
                      <a16:creationId xmlns:a16="http://schemas.microsoft.com/office/drawing/2014/main" id="{9012B08E-624A-4E5A-A302-41C9E732882F}"/>
                    </a:ext>
                  </a:extLst>
                </p:cNvPr>
                <p:cNvGrpSpPr/>
                <p:nvPr/>
              </p:nvGrpSpPr>
              <p:grpSpPr>
                <a:xfrm rot="18653626">
                  <a:off x="1601663" y="4323589"/>
                  <a:ext cx="180000" cy="110299"/>
                  <a:chOff x="1916210" y="4217290"/>
                  <a:chExt cx="180000" cy="110299"/>
                </a:xfrm>
              </p:grpSpPr>
              <p:sp>
                <p:nvSpPr>
                  <p:cNvPr id="555" name="Rectangle 554">
                    <a:extLst>
                      <a:ext uri="{FF2B5EF4-FFF2-40B4-BE49-F238E27FC236}">
                        <a16:creationId xmlns:a16="http://schemas.microsoft.com/office/drawing/2014/main" id="{BF54B6F0-68A7-4A6C-BA87-F754F524DAF4}"/>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6" name="Rectangle 555">
                    <a:extLst>
                      <a:ext uri="{FF2B5EF4-FFF2-40B4-BE49-F238E27FC236}">
                        <a16:creationId xmlns:a16="http://schemas.microsoft.com/office/drawing/2014/main" id="{305D7A01-6FA4-4FC4-96B6-D5ED46D11E1D}"/>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7" name="Group 536">
                <a:extLst>
                  <a:ext uri="{FF2B5EF4-FFF2-40B4-BE49-F238E27FC236}">
                    <a16:creationId xmlns:a16="http://schemas.microsoft.com/office/drawing/2014/main" id="{3614380D-C14C-423A-8580-48AE43D91B85}"/>
                  </a:ext>
                </a:extLst>
              </p:cNvPr>
              <p:cNvGrpSpPr/>
              <p:nvPr/>
            </p:nvGrpSpPr>
            <p:grpSpPr>
              <a:xfrm>
                <a:off x="4041839" y="1535559"/>
                <a:ext cx="288000" cy="288000"/>
                <a:chOff x="1547664" y="4274601"/>
                <a:chExt cx="288000" cy="288000"/>
              </a:xfrm>
            </p:grpSpPr>
            <p:sp>
              <p:nvSpPr>
                <p:cNvPr id="549" name="Oval 548">
                  <a:extLst>
                    <a:ext uri="{FF2B5EF4-FFF2-40B4-BE49-F238E27FC236}">
                      <a16:creationId xmlns:a16="http://schemas.microsoft.com/office/drawing/2014/main" id="{1D400F80-FC20-4254-9D69-BEF0A5EA8DC4}"/>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50" name="Group 549">
                  <a:extLst>
                    <a:ext uri="{FF2B5EF4-FFF2-40B4-BE49-F238E27FC236}">
                      <a16:creationId xmlns:a16="http://schemas.microsoft.com/office/drawing/2014/main" id="{EF138F32-1BF3-4C31-BA4A-E757A75489E2}"/>
                    </a:ext>
                  </a:extLst>
                </p:cNvPr>
                <p:cNvGrpSpPr/>
                <p:nvPr/>
              </p:nvGrpSpPr>
              <p:grpSpPr>
                <a:xfrm rot="18653626">
                  <a:off x="1601663" y="4323589"/>
                  <a:ext cx="180000" cy="110299"/>
                  <a:chOff x="1916210" y="4217290"/>
                  <a:chExt cx="180000" cy="110299"/>
                </a:xfrm>
              </p:grpSpPr>
              <p:sp>
                <p:nvSpPr>
                  <p:cNvPr id="551" name="Rectangle 550">
                    <a:extLst>
                      <a:ext uri="{FF2B5EF4-FFF2-40B4-BE49-F238E27FC236}">
                        <a16:creationId xmlns:a16="http://schemas.microsoft.com/office/drawing/2014/main" id="{7B546553-2E33-42AF-B5DE-DD13E21554F9}"/>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2" name="Rectangle 551">
                    <a:extLst>
                      <a:ext uri="{FF2B5EF4-FFF2-40B4-BE49-F238E27FC236}">
                        <a16:creationId xmlns:a16="http://schemas.microsoft.com/office/drawing/2014/main" id="{7C1986F4-846C-4AB1-A8E8-05AD2AC74B9F}"/>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8" name="Group 537">
                <a:extLst>
                  <a:ext uri="{FF2B5EF4-FFF2-40B4-BE49-F238E27FC236}">
                    <a16:creationId xmlns:a16="http://schemas.microsoft.com/office/drawing/2014/main" id="{6BDB0EFC-00E6-4D45-8D87-724936078F9D}"/>
                  </a:ext>
                </a:extLst>
              </p:cNvPr>
              <p:cNvGrpSpPr/>
              <p:nvPr/>
            </p:nvGrpSpPr>
            <p:grpSpPr>
              <a:xfrm>
                <a:off x="4044136" y="2325939"/>
                <a:ext cx="288000" cy="288000"/>
                <a:chOff x="1907704" y="4941168"/>
                <a:chExt cx="288000" cy="288000"/>
              </a:xfrm>
            </p:grpSpPr>
            <p:sp>
              <p:nvSpPr>
                <p:cNvPr id="547" name="Oval 546">
                  <a:extLst>
                    <a:ext uri="{FF2B5EF4-FFF2-40B4-BE49-F238E27FC236}">
                      <a16:creationId xmlns:a16="http://schemas.microsoft.com/office/drawing/2014/main" id="{51B45CB7-1ACC-421F-BAC4-5F5FEA3F81EE}"/>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8" name="Multiply 197">
                  <a:extLst>
                    <a:ext uri="{FF2B5EF4-FFF2-40B4-BE49-F238E27FC236}">
                      <a16:creationId xmlns:a16="http://schemas.microsoft.com/office/drawing/2014/main" id="{2E845B18-C8CA-4F01-994C-2B98122065B6}"/>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sp>
        <p:nvSpPr>
          <p:cNvPr id="101" name="Rectangle 100">
            <a:extLst>
              <a:ext uri="{FF2B5EF4-FFF2-40B4-BE49-F238E27FC236}">
                <a16:creationId xmlns:a16="http://schemas.microsoft.com/office/drawing/2014/main" id="{BC1257F7-E28C-451D-9016-4464989B4B50}"/>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5" name="Oval 704">
            <a:extLst>
              <a:ext uri="{FF2B5EF4-FFF2-40B4-BE49-F238E27FC236}">
                <a16:creationId xmlns:a16="http://schemas.microsoft.com/office/drawing/2014/main" id="{E23C184E-84CF-47E6-A634-6A0949E8C499}"/>
              </a:ext>
            </a:extLst>
          </p:cNvPr>
          <p:cNvSpPr/>
          <p:nvPr/>
        </p:nvSpPr>
        <p:spPr>
          <a:xfrm>
            <a:off x="4857371" y="4251586"/>
            <a:ext cx="1512168" cy="72008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4" name="TextBox 34">
            <a:extLst>
              <a:ext uri="{FF2B5EF4-FFF2-40B4-BE49-F238E27FC236}">
                <a16:creationId xmlns:a16="http://schemas.microsoft.com/office/drawing/2014/main" id="{06E8EF8B-C329-4E92-AAA7-A6EBA0D3D8C6}"/>
              </a:ext>
            </a:extLst>
          </p:cNvPr>
          <p:cNvSpPr txBox="1">
            <a:spLocks noChangeArrowheads="1"/>
          </p:cNvSpPr>
          <p:nvPr/>
        </p:nvSpPr>
        <p:spPr bwMode="auto">
          <a:xfrm>
            <a:off x="9636586" y="3002162"/>
            <a:ext cx="23362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algn="ctr" defTabSz="342900" fontAlgn="auto">
              <a:spcBef>
                <a:spcPct val="0"/>
              </a:spcBef>
              <a:spcAft>
                <a:spcPts val="0"/>
              </a:spcAft>
              <a:buFontTx/>
              <a:buNone/>
            </a:pPr>
            <a:endParaRPr lang="en-NZ" altLang="en-US" dirty="0">
              <a:solidFill>
                <a:prstClr val="black"/>
              </a:solidFill>
              <a:latin typeface="+mn-lt"/>
              <a:ea typeface="Verdana" panose="020B0604030504040204" pitchFamily="34" charset="0"/>
              <a:cs typeface="Verdana" panose="020B0604030504040204" pitchFamily="34" charset="0"/>
            </a:endParaRPr>
          </a:p>
          <a:p>
            <a:pPr algn="ctr" defTabSz="342900" fontAlgn="auto">
              <a:spcBef>
                <a:spcPct val="0"/>
              </a:spcBef>
              <a:spcAft>
                <a:spcPts val="0"/>
              </a:spcAft>
              <a:buFontTx/>
              <a:buNone/>
            </a:pPr>
            <a:r>
              <a:rPr lang="en-NZ" altLang="en-US" dirty="0">
                <a:solidFill>
                  <a:prstClr val="black"/>
                </a:solidFill>
                <a:latin typeface="+mn-lt"/>
                <a:ea typeface="Verdana" panose="020B0604030504040204" pitchFamily="34" charset="0"/>
                <a:cs typeface="Verdana" panose="020B0604030504040204" pitchFamily="34" charset="0"/>
              </a:rPr>
              <a:t>MEP = Motor evoked potential</a:t>
            </a:r>
            <a:endParaRPr lang="en-US" altLang="en-US" dirty="0">
              <a:solidFill>
                <a:prstClr val="black"/>
              </a:solidFill>
              <a:latin typeface="+mn-lt"/>
              <a:ea typeface="Verdana" panose="020B0604030504040204" pitchFamily="34" charset="0"/>
              <a:cs typeface="Verdana" panose="020B0604030504040204" pitchFamily="34" charset="0"/>
            </a:endParaRPr>
          </a:p>
        </p:txBody>
      </p:sp>
      <p:sp>
        <p:nvSpPr>
          <p:cNvPr id="105" name="Title 1">
            <a:extLst>
              <a:ext uri="{FF2B5EF4-FFF2-40B4-BE49-F238E27FC236}">
                <a16:creationId xmlns:a16="http://schemas.microsoft.com/office/drawing/2014/main" id="{C90FA2BC-A850-4406-ADA9-818B6F066E5A}"/>
              </a:ext>
            </a:extLst>
          </p:cNvPr>
          <p:cNvSpPr txBox="1">
            <a:spLocks/>
          </p:cNvSpPr>
          <p:nvPr/>
        </p:nvSpPr>
        <p:spPr>
          <a:xfrm>
            <a:off x="455759" y="140205"/>
            <a:ext cx="31398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200" dirty="0">
                <a:solidFill>
                  <a:schemeClr val="bg1"/>
                </a:solidFill>
              </a:rPr>
              <a:t>   TMS  </a:t>
            </a:r>
            <a:r>
              <a:rPr lang="en-NZ" sz="3600" dirty="0"/>
              <a:t>testing</a:t>
            </a:r>
            <a:endParaRPr lang="en-NZ" sz="3600" dirty="0">
              <a:solidFill>
                <a:schemeClr val="bg1"/>
              </a:solidFill>
            </a:endParaRPr>
          </a:p>
        </p:txBody>
      </p:sp>
      <p:pic>
        <p:nvPicPr>
          <p:cNvPr id="106" name="Picture 7">
            <a:extLst>
              <a:ext uri="{FF2B5EF4-FFF2-40B4-BE49-F238E27FC236}">
                <a16:creationId xmlns:a16="http://schemas.microsoft.com/office/drawing/2014/main" id="{14C133D7-D03A-4123-8DD6-0BA049FC24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10545"/>
          <a:stretch>
            <a:fillRect/>
          </a:stretch>
        </p:blipFill>
        <p:spPr bwMode="auto">
          <a:xfrm>
            <a:off x="6491332" y="4314574"/>
            <a:ext cx="2787546"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a:extLst>
              <a:ext uri="{FF2B5EF4-FFF2-40B4-BE49-F238E27FC236}">
                <a16:creationId xmlns:a16="http://schemas.microsoft.com/office/drawing/2014/main" id="{E989BF74-1BF6-4A11-93DC-E26AC0DADD7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411188" y="4293738"/>
            <a:ext cx="2787546" cy="21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34">
            <a:extLst>
              <a:ext uri="{FF2B5EF4-FFF2-40B4-BE49-F238E27FC236}">
                <a16:creationId xmlns:a16="http://schemas.microsoft.com/office/drawing/2014/main" id="{51F0181B-3012-41F1-A7D1-11B10456167A}"/>
              </a:ext>
            </a:extLst>
          </p:cNvPr>
          <p:cNvSpPr txBox="1">
            <a:spLocks noChangeArrowheads="1"/>
          </p:cNvSpPr>
          <p:nvPr/>
        </p:nvSpPr>
        <p:spPr bwMode="auto">
          <a:xfrm>
            <a:off x="3600202" y="74219"/>
            <a:ext cx="791569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342900" indent="-342900" defTabSz="342900">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Assesses the function of the descending motor pathways to the affected upper limb</a:t>
            </a:r>
            <a:endParaRPr lang="en-NZ" altLang="en-US" sz="1400" dirty="0">
              <a:solidFill>
                <a:prstClr val="black"/>
              </a:solidFill>
              <a:latin typeface="+mn-lt"/>
              <a:ea typeface="Verdana" panose="020B0604030504040204" pitchFamily="34" charset="0"/>
              <a:cs typeface="Verdana" panose="020B0604030504040204" pitchFamily="34" charset="0"/>
            </a:endParaRPr>
          </a:p>
          <a:p>
            <a:pPr defTabSz="342900" fontAlgn="auto">
              <a:spcBef>
                <a:spcPct val="0"/>
              </a:spcBef>
              <a:spcAft>
                <a:spcPts val="0"/>
              </a:spcAft>
              <a:buFontTx/>
              <a:buNone/>
            </a:pPr>
            <a:endParaRPr lang="en-NZ" altLang="en-US" sz="1400" dirty="0">
              <a:solidFill>
                <a:prstClr val="black"/>
              </a:solidFill>
              <a:latin typeface="+mn-lt"/>
              <a:ea typeface="Verdana" panose="020B0604030504040204" pitchFamily="34" charset="0"/>
              <a:cs typeface="Verdana" panose="020B0604030504040204" pitchFamily="34" charset="0"/>
            </a:endParaRPr>
          </a:p>
          <a:p>
            <a:pPr marL="342900" indent="-342900" defTabSz="342900">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MEP response: MEP+ or MEP- </a:t>
            </a:r>
            <a:endParaRPr lang="en-US" altLang="en-US" sz="2800" dirty="0">
              <a:solidFill>
                <a:prstClr val="black"/>
              </a:solidFill>
              <a:latin typeface="+mn-lt"/>
              <a:ea typeface="Verdana" panose="020B0604030504040204" pitchFamily="34" charset="0"/>
              <a:cs typeface="Verdana" panose="020B0604030504040204" pitchFamily="34" charset="0"/>
            </a:endParaRPr>
          </a:p>
        </p:txBody>
      </p:sp>
      <p:sp>
        <p:nvSpPr>
          <p:cNvPr id="109" name="Oval 108">
            <a:extLst>
              <a:ext uri="{FF2B5EF4-FFF2-40B4-BE49-F238E27FC236}">
                <a16:creationId xmlns:a16="http://schemas.microsoft.com/office/drawing/2014/main" id="{E920B1B0-766F-4986-908F-CF35BF46D0DE}"/>
              </a:ext>
            </a:extLst>
          </p:cNvPr>
          <p:cNvSpPr/>
          <p:nvPr/>
        </p:nvSpPr>
        <p:spPr>
          <a:xfrm>
            <a:off x="2860827" y="3344008"/>
            <a:ext cx="2129394" cy="106680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45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104" grpId="0"/>
      <p:bldP spid="105" grpId="0"/>
      <p:bldP spid="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C1257F7-E28C-451D-9016-4464989B4B50}"/>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0" name="Title 1">
            <a:extLst>
              <a:ext uri="{FF2B5EF4-FFF2-40B4-BE49-F238E27FC236}">
                <a16:creationId xmlns:a16="http://schemas.microsoft.com/office/drawing/2014/main" id="{64C9439F-AEEE-4F14-8A83-2B1B1A8E98A9}"/>
              </a:ext>
            </a:extLst>
          </p:cNvPr>
          <p:cNvSpPr txBox="1">
            <a:spLocks/>
          </p:cNvSpPr>
          <p:nvPr/>
        </p:nvSpPr>
        <p:spPr>
          <a:xfrm>
            <a:off x="542423" y="140205"/>
            <a:ext cx="23701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200" dirty="0">
                <a:solidFill>
                  <a:schemeClr val="bg1"/>
                </a:solidFill>
              </a:rPr>
              <a:t>   MEP </a:t>
            </a:r>
            <a:r>
              <a:rPr lang="en-NZ" sz="4200" dirty="0"/>
              <a:t>+</a:t>
            </a:r>
            <a:endParaRPr lang="en-NZ" sz="4200" dirty="0">
              <a:solidFill>
                <a:schemeClr val="bg1"/>
              </a:solidFill>
            </a:endParaRPr>
          </a:p>
        </p:txBody>
      </p:sp>
      <p:grpSp>
        <p:nvGrpSpPr>
          <p:cNvPr id="533" name="Group 532">
            <a:extLst>
              <a:ext uri="{FF2B5EF4-FFF2-40B4-BE49-F238E27FC236}">
                <a16:creationId xmlns:a16="http://schemas.microsoft.com/office/drawing/2014/main" id="{5FAFD862-8748-450F-B5C3-0F09882C8352}"/>
              </a:ext>
            </a:extLst>
          </p:cNvPr>
          <p:cNvGrpSpPr/>
          <p:nvPr/>
        </p:nvGrpSpPr>
        <p:grpSpPr>
          <a:xfrm>
            <a:off x="3077955" y="616105"/>
            <a:ext cx="6814501" cy="4183255"/>
            <a:chOff x="-10049" y="455301"/>
            <a:chExt cx="6299696" cy="3632733"/>
          </a:xfrm>
        </p:grpSpPr>
        <p:sp>
          <p:nvSpPr>
            <p:cNvPr id="559" name="Rectangle 558">
              <a:extLst>
                <a:ext uri="{FF2B5EF4-FFF2-40B4-BE49-F238E27FC236}">
                  <a16:creationId xmlns:a16="http://schemas.microsoft.com/office/drawing/2014/main" id="{8EF614BD-D679-433D-8580-CDEB1EC7D249}"/>
                </a:ext>
              </a:extLst>
            </p:cNvPr>
            <p:cNvSpPr/>
            <p:nvPr/>
          </p:nvSpPr>
          <p:spPr>
            <a:xfrm>
              <a:off x="-10049" y="45530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60" name="Group 559">
              <a:extLst>
                <a:ext uri="{FF2B5EF4-FFF2-40B4-BE49-F238E27FC236}">
                  <a16:creationId xmlns:a16="http://schemas.microsoft.com/office/drawing/2014/main" id="{382D5825-91E0-4CD5-86B7-0C781D66C10F}"/>
                </a:ext>
              </a:extLst>
            </p:cNvPr>
            <p:cNvGrpSpPr/>
            <p:nvPr/>
          </p:nvGrpSpPr>
          <p:grpSpPr>
            <a:xfrm>
              <a:off x="109635" y="1752696"/>
              <a:ext cx="4709601" cy="2335338"/>
              <a:chOff x="109139" y="1752696"/>
              <a:chExt cx="4709601" cy="2335338"/>
            </a:xfrm>
          </p:grpSpPr>
          <p:sp>
            <p:nvSpPr>
              <p:cNvPr id="668" name="TextBox 667">
                <a:extLst>
                  <a:ext uri="{FF2B5EF4-FFF2-40B4-BE49-F238E27FC236}">
                    <a16:creationId xmlns:a16="http://schemas.microsoft.com/office/drawing/2014/main" id="{78ACFB6F-325D-42B7-9BA5-6643CE99B46D}"/>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669" name="Group 668">
                <a:extLst>
                  <a:ext uri="{FF2B5EF4-FFF2-40B4-BE49-F238E27FC236}">
                    <a16:creationId xmlns:a16="http://schemas.microsoft.com/office/drawing/2014/main" id="{04E30EB0-4C39-4AB5-A389-8B1454907094}"/>
                  </a:ext>
                </a:extLst>
              </p:cNvPr>
              <p:cNvGrpSpPr/>
              <p:nvPr/>
            </p:nvGrpSpPr>
            <p:grpSpPr>
              <a:xfrm>
                <a:off x="168376" y="1752696"/>
                <a:ext cx="4650364" cy="2335338"/>
                <a:chOff x="168376" y="1752696"/>
                <a:chExt cx="4650364" cy="2335338"/>
              </a:xfrm>
            </p:grpSpPr>
            <p:sp>
              <p:nvSpPr>
                <p:cNvPr id="670" name="Rounded Rectangle 321">
                  <a:extLst>
                    <a:ext uri="{FF2B5EF4-FFF2-40B4-BE49-F238E27FC236}">
                      <a16:creationId xmlns:a16="http://schemas.microsoft.com/office/drawing/2014/main" id="{8AB6360D-F2F6-4036-91DC-F8F1F9E26631}"/>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1" name="Rounded Rectangle 322">
                  <a:extLst>
                    <a:ext uri="{FF2B5EF4-FFF2-40B4-BE49-F238E27FC236}">
                      <a16:creationId xmlns:a16="http://schemas.microsoft.com/office/drawing/2014/main" id="{864FA8B6-DF34-49F9-A9D2-BDFF127963F2}"/>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2" name="TextBox 671">
                  <a:extLst>
                    <a:ext uri="{FF2B5EF4-FFF2-40B4-BE49-F238E27FC236}">
                      <a16:creationId xmlns:a16="http://schemas.microsoft.com/office/drawing/2014/main" id="{72808B0B-85C4-4D5C-909E-9C1D06E89D19}"/>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673" name="Rounded Rectangle 324">
                  <a:extLst>
                    <a:ext uri="{FF2B5EF4-FFF2-40B4-BE49-F238E27FC236}">
                      <a16:creationId xmlns:a16="http://schemas.microsoft.com/office/drawing/2014/main" id="{2A920915-1F82-4113-B153-87A97C1D4584}"/>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4" name="TextBox 673">
                  <a:extLst>
                    <a:ext uri="{FF2B5EF4-FFF2-40B4-BE49-F238E27FC236}">
                      <a16:creationId xmlns:a16="http://schemas.microsoft.com/office/drawing/2014/main" id="{AAF217A7-D9DC-4A9E-A529-1BA1C2A5FF7B}"/>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cxnSp>
              <p:nvCxnSpPr>
                <p:cNvPr id="679" name="Straight Arrow Connector 678">
                  <a:extLst>
                    <a:ext uri="{FF2B5EF4-FFF2-40B4-BE49-F238E27FC236}">
                      <a16:creationId xmlns:a16="http://schemas.microsoft.com/office/drawing/2014/main" id="{7D5FC037-4CEA-4F9B-A398-BD7E1AE407FB}"/>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80" name="Straight Arrow Connector 679">
                  <a:extLst>
                    <a:ext uri="{FF2B5EF4-FFF2-40B4-BE49-F238E27FC236}">
                      <a16:creationId xmlns:a16="http://schemas.microsoft.com/office/drawing/2014/main" id="{D0D3CFBD-2895-4C4C-BBE8-40A121949280}"/>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683" name="Rounded Rectangle 334">
                  <a:extLst>
                    <a:ext uri="{FF2B5EF4-FFF2-40B4-BE49-F238E27FC236}">
                      <a16:creationId xmlns:a16="http://schemas.microsoft.com/office/drawing/2014/main" id="{18551322-6D93-4100-BE49-3537A36B7C54}"/>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4" name="TextBox 683">
                  <a:extLst>
                    <a:ext uri="{FF2B5EF4-FFF2-40B4-BE49-F238E27FC236}">
                      <a16:creationId xmlns:a16="http://schemas.microsoft.com/office/drawing/2014/main" id="{E2447B1A-A2D1-4F20-B1A3-9A03FF3C79E7}"/>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685" name="Straight Arrow Connector 684">
                  <a:extLst>
                    <a:ext uri="{FF2B5EF4-FFF2-40B4-BE49-F238E27FC236}">
                      <a16:creationId xmlns:a16="http://schemas.microsoft.com/office/drawing/2014/main" id="{14B084AA-BEE4-4D66-8022-CC7428B8A157}"/>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73EC9891-F0F8-488D-BFF1-C2A792C9034E}"/>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481D3451-E9F3-48DC-BA7C-7452F77F0B23}"/>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263EE973-9566-4253-8609-478C4F492CC0}"/>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8DF6429A-BFE3-4A9E-A3DE-84E4B8443577}"/>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a:extLst>
                    <a:ext uri="{FF2B5EF4-FFF2-40B4-BE49-F238E27FC236}">
                      <a16:creationId xmlns:a16="http://schemas.microsoft.com/office/drawing/2014/main" id="{094CA6EC-FDD1-419F-9B16-6AE39AE261F9}"/>
                    </a:ext>
                  </a:extLst>
                </p:cNvPr>
                <p:cNvCxnSpPr/>
                <p:nvPr/>
              </p:nvCxnSpPr>
              <p:spPr>
                <a:xfrm>
                  <a:off x="3119540" y="3333251"/>
                  <a:ext cx="1699200" cy="5"/>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0BE3B69E-0FE4-4F8E-B12B-D84A1A7E278C}"/>
                    </a:ext>
                  </a:extLst>
                </p:cNvPr>
                <p:cNvCxnSpPr/>
                <p:nvPr/>
              </p:nvCxnSpPr>
              <p:spPr>
                <a:xfrm>
                  <a:off x="3119540" y="3333139"/>
                  <a:ext cx="0" cy="65187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92" name="Straight Arrow Connector 691">
                  <a:extLst>
                    <a:ext uri="{FF2B5EF4-FFF2-40B4-BE49-F238E27FC236}">
                      <a16:creationId xmlns:a16="http://schemas.microsoft.com/office/drawing/2014/main" id="{FA8EBE67-7603-49EC-8569-D314510241B3}"/>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FC4575FE-3E95-4347-9539-97082C94ED04}"/>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24C70205-D77D-48AB-9B4F-CE77E2EF1B2C}"/>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0897A0EA-01F4-4023-8079-E46375347524}"/>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C7B3C3C0-78C1-4BCD-BDB2-82A0EDC69E79}"/>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47260F0D-3AC3-4809-A12B-A931A34370DA}"/>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B1E644A1-66BE-45DE-B64A-C2E03DB23666}"/>
                    </a:ext>
                  </a:extLst>
                </p:cNvPr>
                <p:cNvCxnSpPr/>
                <p:nvPr/>
              </p:nvCxnSpPr>
              <p:spPr>
                <a:xfrm flipH="1">
                  <a:off x="2902298" y="3868652"/>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3" name="Rounded Rectangle 354">
                  <a:extLst>
                    <a:ext uri="{FF2B5EF4-FFF2-40B4-BE49-F238E27FC236}">
                      <a16:creationId xmlns:a16="http://schemas.microsoft.com/office/drawing/2014/main" id="{FBA0D947-1969-4A3C-858C-145AD01B4C29}"/>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4" name="TextBox 703">
                  <a:extLst>
                    <a:ext uri="{FF2B5EF4-FFF2-40B4-BE49-F238E27FC236}">
                      <a16:creationId xmlns:a16="http://schemas.microsoft.com/office/drawing/2014/main" id="{0008581F-5D3C-427D-8011-5AD3E8687AA9}"/>
                    </a:ext>
                  </a:extLst>
                </p:cNvPr>
                <p:cNvSpPr txBox="1"/>
                <p:nvPr/>
              </p:nvSpPr>
              <p:spPr>
                <a:xfrm>
                  <a:off x="1764000" y="3660397"/>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561" name="Rounded Rectangle 210">
              <a:extLst>
                <a:ext uri="{FF2B5EF4-FFF2-40B4-BE49-F238E27FC236}">
                  <a16:creationId xmlns:a16="http://schemas.microsoft.com/office/drawing/2014/main" id="{418770C8-1F91-40BB-A3BE-D39AFAF90A4F}"/>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2" name="TextBox 561">
              <a:extLst>
                <a:ext uri="{FF2B5EF4-FFF2-40B4-BE49-F238E27FC236}">
                  <a16:creationId xmlns:a16="http://schemas.microsoft.com/office/drawing/2014/main" id="{19687FF3-1A21-4971-8EEF-A5F58878E7CC}"/>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563" name="Rounded Rectangle 212">
              <a:extLst>
                <a:ext uri="{FF2B5EF4-FFF2-40B4-BE49-F238E27FC236}">
                  <a16:creationId xmlns:a16="http://schemas.microsoft.com/office/drawing/2014/main" id="{071F9CC2-A905-4E5D-AB35-657E8B4A2DC0}"/>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4" name="TextBox 563">
              <a:extLst>
                <a:ext uri="{FF2B5EF4-FFF2-40B4-BE49-F238E27FC236}">
                  <a16:creationId xmlns:a16="http://schemas.microsoft.com/office/drawing/2014/main" id="{97A67BC7-3995-4397-9AC0-35B95F0D5E3D}"/>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cxnSp>
          <p:nvCxnSpPr>
            <p:cNvPr id="569" name="Straight Arrow Connector 568">
              <a:extLst>
                <a:ext uri="{FF2B5EF4-FFF2-40B4-BE49-F238E27FC236}">
                  <a16:creationId xmlns:a16="http://schemas.microsoft.com/office/drawing/2014/main" id="{48D32E50-7053-4F1D-AF2C-C0F5B105AFCC}"/>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570" name="Group 569">
              <a:extLst>
                <a:ext uri="{FF2B5EF4-FFF2-40B4-BE49-F238E27FC236}">
                  <a16:creationId xmlns:a16="http://schemas.microsoft.com/office/drawing/2014/main" id="{8B98F0EB-F2AC-44CD-BC02-1F9AB685FEF8}"/>
                </a:ext>
              </a:extLst>
            </p:cNvPr>
            <p:cNvGrpSpPr/>
            <p:nvPr/>
          </p:nvGrpSpPr>
          <p:grpSpPr>
            <a:xfrm rot="10800000">
              <a:off x="5058373" y="1711641"/>
              <a:ext cx="712395" cy="72206"/>
              <a:chOff x="7020272" y="2016447"/>
              <a:chExt cx="712395" cy="72206"/>
            </a:xfrm>
          </p:grpSpPr>
          <p:sp>
            <p:nvSpPr>
              <p:cNvPr id="652" name="Oval 651">
                <a:extLst>
                  <a:ext uri="{FF2B5EF4-FFF2-40B4-BE49-F238E27FC236}">
                    <a16:creationId xmlns:a16="http://schemas.microsoft.com/office/drawing/2014/main" id="{29EA284C-AD87-4EA3-B4ED-3D551AB7D6A3}"/>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53" name="Group 652">
                <a:extLst>
                  <a:ext uri="{FF2B5EF4-FFF2-40B4-BE49-F238E27FC236}">
                    <a16:creationId xmlns:a16="http://schemas.microsoft.com/office/drawing/2014/main" id="{A5D9D906-B87C-4966-90B8-D803C44A2964}"/>
                  </a:ext>
                </a:extLst>
              </p:cNvPr>
              <p:cNvGrpSpPr/>
              <p:nvPr/>
            </p:nvGrpSpPr>
            <p:grpSpPr>
              <a:xfrm>
                <a:off x="7020272" y="2016653"/>
                <a:ext cx="143154" cy="72000"/>
                <a:chOff x="7020272" y="2016447"/>
                <a:chExt cx="143154" cy="72000"/>
              </a:xfrm>
            </p:grpSpPr>
            <p:sp>
              <p:nvSpPr>
                <p:cNvPr id="666" name="Oval 665">
                  <a:extLst>
                    <a:ext uri="{FF2B5EF4-FFF2-40B4-BE49-F238E27FC236}">
                      <a16:creationId xmlns:a16="http://schemas.microsoft.com/office/drawing/2014/main" id="{887B45A9-335A-47FA-A861-90865F3427B0}"/>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7" name="Oval 666">
                  <a:extLst>
                    <a:ext uri="{FF2B5EF4-FFF2-40B4-BE49-F238E27FC236}">
                      <a16:creationId xmlns:a16="http://schemas.microsoft.com/office/drawing/2014/main" id="{3D2AF719-A11C-4A70-AEDA-565CD793985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4" name="Group 653">
                <a:extLst>
                  <a:ext uri="{FF2B5EF4-FFF2-40B4-BE49-F238E27FC236}">
                    <a16:creationId xmlns:a16="http://schemas.microsoft.com/office/drawing/2014/main" id="{D461C501-58FF-423A-8A50-E6D5D115A7DA}"/>
                  </a:ext>
                </a:extLst>
              </p:cNvPr>
              <p:cNvGrpSpPr/>
              <p:nvPr/>
            </p:nvGrpSpPr>
            <p:grpSpPr>
              <a:xfrm>
                <a:off x="7162035" y="2016653"/>
                <a:ext cx="143154" cy="72000"/>
                <a:chOff x="7020272" y="2016447"/>
                <a:chExt cx="143154" cy="72000"/>
              </a:xfrm>
            </p:grpSpPr>
            <p:sp>
              <p:nvSpPr>
                <p:cNvPr id="664" name="Oval 663">
                  <a:extLst>
                    <a:ext uri="{FF2B5EF4-FFF2-40B4-BE49-F238E27FC236}">
                      <a16:creationId xmlns:a16="http://schemas.microsoft.com/office/drawing/2014/main" id="{6D4AFD76-E937-462B-ABBA-4D64F94067E4}"/>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5" name="Oval 664">
                  <a:extLst>
                    <a:ext uri="{FF2B5EF4-FFF2-40B4-BE49-F238E27FC236}">
                      <a16:creationId xmlns:a16="http://schemas.microsoft.com/office/drawing/2014/main" id="{76C53B7C-4B91-47B1-88EE-829B649D7945}"/>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5" name="Group 654">
                <a:extLst>
                  <a:ext uri="{FF2B5EF4-FFF2-40B4-BE49-F238E27FC236}">
                    <a16:creationId xmlns:a16="http://schemas.microsoft.com/office/drawing/2014/main" id="{950635C2-3D02-4A3A-B4F4-C2B284DD7017}"/>
                  </a:ext>
                </a:extLst>
              </p:cNvPr>
              <p:cNvGrpSpPr/>
              <p:nvPr/>
            </p:nvGrpSpPr>
            <p:grpSpPr>
              <a:xfrm>
                <a:off x="7303798" y="2016653"/>
                <a:ext cx="143154" cy="72000"/>
                <a:chOff x="7020272" y="2016447"/>
                <a:chExt cx="143154" cy="72000"/>
              </a:xfrm>
            </p:grpSpPr>
            <p:sp>
              <p:nvSpPr>
                <p:cNvPr id="662" name="Oval 661">
                  <a:extLst>
                    <a:ext uri="{FF2B5EF4-FFF2-40B4-BE49-F238E27FC236}">
                      <a16:creationId xmlns:a16="http://schemas.microsoft.com/office/drawing/2014/main" id="{0E09D8F6-33CC-4DCF-8F7F-4180B8582286}"/>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3" name="Oval 662">
                  <a:extLst>
                    <a:ext uri="{FF2B5EF4-FFF2-40B4-BE49-F238E27FC236}">
                      <a16:creationId xmlns:a16="http://schemas.microsoft.com/office/drawing/2014/main" id="{92ED7EC1-77F6-41A2-9FDF-75FF8B6A2EF9}"/>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6" name="Group 655">
                <a:extLst>
                  <a:ext uri="{FF2B5EF4-FFF2-40B4-BE49-F238E27FC236}">
                    <a16:creationId xmlns:a16="http://schemas.microsoft.com/office/drawing/2014/main" id="{EDAAFBB2-6BE7-428E-AEF0-104754A938BD}"/>
                  </a:ext>
                </a:extLst>
              </p:cNvPr>
              <p:cNvGrpSpPr/>
              <p:nvPr/>
            </p:nvGrpSpPr>
            <p:grpSpPr>
              <a:xfrm>
                <a:off x="7445561" y="2016653"/>
                <a:ext cx="143154" cy="72000"/>
                <a:chOff x="7020272" y="2016447"/>
                <a:chExt cx="143154" cy="72000"/>
              </a:xfrm>
            </p:grpSpPr>
            <p:sp>
              <p:nvSpPr>
                <p:cNvPr id="660" name="Oval 659">
                  <a:extLst>
                    <a:ext uri="{FF2B5EF4-FFF2-40B4-BE49-F238E27FC236}">
                      <a16:creationId xmlns:a16="http://schemas.microsoft.com/office/drawing/2014/main" id="{B922F2EF-8979-45C8-B64A-8C58F860B14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1" name="Oval 660">
                  <a:extLst>
                    <a:ext uri="{FF2B5EF4-FFF2-40B4-BE49-F238E27FC236}">
                      <a16:creationId xmlns:a16="http://schemas.microsoft.com/office/drawing/2014/main" id="{70605E48-ADA3-4C1E-AE6F-7B563F116A5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57" name="Group 656">
                <a:extLst>
                  <a:ext uri="{FF2B5EF4-FFF2-40B4-BE49-F238E27FC236}">
                    <a16:creationId xmlns:a16="http://schemas.microsoft.com/office/drawing/2014/main" id="{39AE78CE-04E2-4764-A45F-DBF17B6978D5}"/>
                  </a:ext>
                </a:extLst>
              </p:cNvPr>
              <p:cNvGrpSpPr/>
              <p:nvPr/>
            </p:nvGrpSpPr>
            <p:grpSpPr>
              <a:xfrm rot="10800000">
                <a:off x="7589963" y="2016447"/>
                <a:ext cx="72000" cy="72008"/>
                <a:chOff x="8028384" y="1350802"/>
                <a:chExt cx="72000" cy="72008"/>
              </a:xfrm>
            </p:grpSpPr>
            <p:sp>
              <p:nvSpPr>
                <p:cNvPr id="658" name="Chord 657">
                  <a:extLst>
                    <a:ext uri="{FF2B5EF4-FFF2-40B4-BE49-F238E27FC236}">
                      <a16:creationId xmlns:a16="http://schemas.microsoft.com/office/drawing/2014/main" id="{BC934075-9BEC-4C90-8F47-D36F436F0D16}"/>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9" name="Chord 658">
                  <a:extLst>
                    <a:ext uri="{FF2B5EF4-FFF2-40B4-BE49-F238E27FC236}">
                      <a16:creationId xmlns:a16="http://schemas.microsoft.com/office/drawing/2014/main" id="{C0C8A0A3-CFCB-4603-B47D-947811D77F67}"/>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71" name="Group 570">
              <a:extLst>
                <a:ext uri="{FF2B5EF4-FFF2-40B4-BE49-F238E27FC236}">
                  <a16:creationId xmlns:a16="http://schemas.microsoft.com/office/drawing/2014/main" id="{6A7B2FF6-FD64-4927-B47E-352EC3880E44}"/>
                </a:ext>
              </a:extLst>
            </p:cNvPr>
            <p:cNvGrpSpPr/>
            <p:nvPr/>
          </p:nvGrpSpPr>
          <p:grpSpPr>
            <a:xfrm>
              <a:off x="5058373" y="2239529"/>
              <a:ext cx="712395" cy="72001"/>
              <a:chOff x="6058630" y="1736720"/>
              <a:chExt cx="712395" cy="72001"/>
            </a:xfrm>
          </p:grpSpPr>
          <p:grpSp>
            <p:nvGrpSpPr>
              <p:cNvPr id="637" name="Group 636">
                <a:extLst>
                  <a:ext uri="{FF2B5EF4-FFF2-40B4-BE49-F238E27FC236}">
                    <a16:creationId xmlns:a16="http://schemas.microsoft.com/office/drawing/2014/main" id="{7CE4E12C-C534-40BB-BA3B-75733F9266E2}"/>
                  </a:ext>
                </a:extLst>
              </p:cNvPr>
              <p:cNvGrpSpPr/>
              <p:nvPr/>
            </p:nvGrpSpPr>
            <p:grpSpPr>
              <a:xfrm rot="10800000">
                <a:off x="6058630" y="1736720"/>
                <a:ext cx="712395" cy="72001"/>
                <a:chOff x="7020272" y="2016550"/>
                <a:chExt cx="712395" cy="72001"/>
              </a:xfrm>
            </p:grpSpPr>
            <p:sp>
              <p:nvSpPr>
                <p:cNvPr id="639" name="Oval 638">
                  <a:extLst>
                    <a:ext uri="{FF2B5EF4-FFF2-40B4-BE49-F238E27FC236}">
                      <a16:creationId xmlns:a16="http://schemas.microsoft.com/office/drawing/2014/main" id="{642EC453-2824-4F7E-9B78-5E645F2BB0AB}"/>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40" name="Group 639">
                  <a:extLst>
                    <a:ext uri="{FF2B5EF4-FFF2-40B4-BE49-F238E27FC236}">
                      <a16:creationId xmlns:a16="http://schemas.microsoft.com/office/drawing/2014/main" id="{F7AD37D9-95E9-410F-BF74-60F39338D49A}"/>
                    </a:ext>
                  </a:extLst>
                </p:cNvPr>
                <p:cNvGrpSpPr/>
                <p:nvPr/>
              </p:nvGrpSpPr>
              <p:grpSpPr>
                <a:xfrm>
                  <a:off x="7020272" y="2016550"/>
                  <a:ext cx="143154" cy="72001"/>
                  <a:chOff x="7020272" y="2016344"/>
                  <a:chExt cx="143154" cy="72001"/>
                </a:xfrm>
              </p:grpSpPr>
              <p:sp>
                <p:nvSpPr>
                  <p:cNvPr id="650" name="Oval 649">
                    <a:extLst>
                      <a:ext uri="{FF2B5EF4-FFF2-40B4-BE49-F238E27FC236}">
                        <a16:creationId xmlns:a16="http://schemas.microsoft.com/office/drawing/2014/main" id="{E49026D1-AE25-4F1A-B639-80CDF4900E09}"/>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1" name="Oval 650">
                    <a:extLst>
                      <a:ext uri="{FF2B5EF4-FFF2-40B4-BE49-F238E27FC236}">
                        <a16:creationId xmlns:a16="http://schemas.microsoft.com/office/drawing/2014/main" id="{B10A865D-BB40-4FE1-A1D9-1F272EEB4B5A}"/>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1" name="Group 640">
                  <a:extLst>
                    <a:ext uri="{FF2B5EF4-FFF2-40B4-BE49-F238E27FC236}">
                      <a16:creationId xmlns:a16="http://schemas.microsoft.com/office/drawing/2014/main" id="{B1E87E03-C7FA-4E34-8EC3-D138FDCE02F9}"/>
                    </a:ext>
                  </a:extLst>
                </p:cNvPr>
                <p:cNvGrpSpPr/>
                <p:nvPr/>
              </p:nvGrpSpPr>
              <p:grpSpPr>
                <a:xfrm>
                  <a:off x="7162035" y="2016550"/>
                  <a:ext cx="143154" cy="72000"/>
                  <a:chOff x="7020272" y="2016344"/>
                  <a:chExt cx="143154" cy="72000"/>
                </a:xfrm>
              </p:grpSpPr>
              <p:sp>
                <p:nvSpPr>
                  <p:cNvPr id="648" name="Oval 647">
                    <a:extLst>
                      <a:ext uri="{FF2B5EF4-FFF2-40B4-BE49-F238E27FC236}">
                        <a16:creationId xmlns:a16="http://schemas.microsoft.com/office/drawing/2014/main" id="{791FA00A-A7F6-4D3F-A833-1BA08814B784}"/>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9" name="Oval 648">
                    <a:extLst>
                      <a:ext uri="{FF2B5EF4-FFF2-40B4-BE49-F238E27FC236}">
                        <a16:creationId xmlns:a16="http://schemas.microsoft.com/office/drawing/2014/main" id="{48D55E9A-1998-41D6-A067-ED43935F7A2B}"/>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2" name="Group 641">
                  <a:extLst>
                    <a:ext uri="{FF2B5EF4-FFF2-40B4-BE49-F238E27FC236}">
                      <a16:creationId xmlns:a16="http://schemas.microsoft.com/office/drawing/2014/main" id="{896C16DC-156A-4347-890B-D7CE2027FAB0}"/>
                    </a:ext>
                  </a:extLst>
                </p:cNvPr>
                <p:cNvGrpSpPr/>
                <p:nvPr/>
              </p:nvGrpSpPr>
              <p:grpSpPr>
                <a:xfrm>
                  <a:off x="7303798" y="2016550"/>
                  <a:ext cx="143154" cy="72000"/>
                  <a:chOff x="7020272" y="2016344"/>
                  <a:chExt cx="143154" cy="72000"/>
                </a:xfrm>
              </p:grpSpPr>
              <p:sp>
                <p:nvSpPr>
                  <p:cNvPr id="646" name="Oval 645">
                    <a:extLst>
                      <a:ext uri="{FF2B5EF4-FFF2-40B4-BE49-F238E27FC236}">
                        <a16:creationId xmlns:a16="http://schemas.microsoft.com/office/drawing/2014/main" id="{B1B0140F-4193-4DCE-AAEC-DB7C19250C46}"/>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7" name="Oval 646">
                    <a:extLst>
                      <a:ext uri="{FF2B5EF4-FFF2-40B4-BE49-F238E27FC236}">
                        <a16:creationId xmlns:a16="http://schemas.microsoft.com/office/drawing/2014/main" id="{E1A29FEF-068C-4BAD-876B-46B3462FCCAB}"/>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3" name="Group 642">
                  <a:extLst>
                    <a:ext uri="{FF2B5EF4-FFF2-40B4-BE49-F238E27FC236}">
                      <a16:creationId xmlns:a16="http://schemas.microsoft.com/office/drawing/2014/main" id="{A64B658E-3D1C-4BC7-92C3-B79EB1B85E68}"/>
                    </a:ext>
                  </a:extLst>
                </p:cNvPr>
                <p:cNvGrpSpPr/>
                <p:nvPr/>
              </p:nvGrpSpPr>
              <p:grpSpPr>
                <a:xfrm>
                  <a:off x="7445561" y="2016550"/>
                  <a:ext cx="143154" cy="72000"/>
                  <a:chOff x="7020272" y="2016344"/>
                  <a:chExt cx="143154" cy="72000"/>
                </a:xfrm>
              </p:grpSpPr>
              <p:sp>
                <p:nvSpPr>
                  <p:cNvPr id="644" name="Oval 643">
                    <a:extLst>
                      <a:ext uri="{FF2B5EF4-FFF2-40B4-BE49-F238E27FC236}">
                        <a16:creationId xmlns:a16="http://schemas.microsoft.com/office/drawing/2014/main" id="{010572AF-EBE2-4551-B723-5DE13FD6D47E}"/>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5" name="Oval 644">
                    <a:extLst>
                      <a:ext uri="{FF2B5EF4-FFF2-40B4-BE49-F238E27FC236}">
                        <a16:creationId xmlns:a16="http://schemas.microsoft.com/office/drawing/2014/main" id="{B5B14679-8CB7-43C5-B8CD-8758326A0FF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638" name="Oval 637">
                <a:extLst>
                  <a:ext uri="{FF2B5EF4-FFF2-40B4-BE49-F238E27FC236}">
                    <a16:creationId xmlns:a16="http://schemas.microsoft.com/office/drawing/2014/main" id="{510C2F68-5002-4ABD-BA1D-E78F4D6FE1E2}"/>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2" name="Group 571">
              <a:extLst>
                <a:ext uri="{FF2B5EF4-FFF2-40B4-BE49-F238E27FC236}">
                  <a16:creationId xmlns:a16="http://schemas.microsoft.com/office/drawing/2014/main" id="{C6897008-E24C-4BDF-BAA4-F1AF32DF3D83}"/>
                </a:ext>
              </a:extLst>
            </p:cNvPr>
            <p:cNvGrpSpPr/>
            <p:nvPr/>
          </p:nvGrpSpPr>
          <p:grpSpPr>
            <a:xfrm>
              <a:off x="5058373" y="2771874"/>
              <a:ext cx="712395" cy="72001"/>
              <a:chOff x="6058630" y="1736720"/>
              <a:chExt cx="712395" cy="72001"/>
            </a:xfrm>
          </p:grpSpPr>
          <p:grpSp>
            <p:nvGrpSpPr>
              <p:cNvPr id="622" name="Group 621">
                <a:extLst>
                  <a:ext uri="{FF2B5EF4-FFF2-40B4-BE49-F238E27FC236}">
                    <a16:creationId xmlns:a16="http://schemas.microsoft.com/office/drawing/2014/main" id="{E65598D1-5CD8-4BBB-8CAF-2E70506B8D9C}"/>
                  </a:ext>
                </a:extLst>
              </p:cNvPr>
              <p:cNvGrpSpPr/>
              <p:nvPr/>
            </p:nvGrpSpPr>
            <p:grpSpPr>
              <a:xfrm rot="10800000">
                <a:off x="6058630" y="1736720"/>
                <a:ext cx="712395" cy="72001"/>
                <a:chOff x="7020272" y="2016550"/>
                <a:chExt cx="712395" cy="72001"/>
              </a:xfrm>
            </p:grpSpPr>
            <p:sp>
              <p:nvSpPr>
                <p:cNvPr id="624" name="Oval 623">
                  <a:extLst>
                    <a:ext uri="{FF2B5EF4-FFF2-40B4-BE49-F238E27FC236}">
                      <a16:creationId xmlns:a16="http://schemas.microsoft.com/office/drawing/2014/main" id="{BD558E0D-8FDF-42EF-BCFA-DCE522A5F6A4}"/>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25" name="Group 624">
                  <a:extLst>
                    <a:ext uri="{FF2B5EF4-FFF2-40B4-BE49-F238E27FC236}">
                      <a16:creationId xmlns:a16="http://schemas.microsoft.com/office/drawing/2014/main" id="{69BEE291-17A7-467F-98D0-6AEC239A5209}"/>
                    </a:ext>
                  </a:extLst>
                </p:cNvPr>
                <p:cNvGrpSpPr/>
                <p:nvPr/>
              </p:nvGrpSpPr>
              <p:grpSpPr>
                <a:xfrm>
                  <a:off x="7020272" y="2016550"/>
                  <a:ext cx="143154" cy="72001"/>
                  <a:chOff x="7020272" y="2016344"/>
                  <a:chExt cx="143154" cy="72001"/>
                </a:xfrm>
              </p:grpSpPr>
              <p:sp>
                <p:nvSpPr>
                  <p:cNvPr id="635" name="Oval 634">
                    <a:extLst>
                      <a:ext uri="{FF2B5EF4-FFF2-40B4-BE49-F238E27FC236}">
                        <a16:creationId xmlns:a16="http://schemas.microsoft.com/office/drawing/2014/main" id="{81E2F0CC-E1EB-4704-9E10-F7FC554D0E89}"/>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6" name="Oval 635">
                    <a:extLst>
                      <a:ext uri="{FF2B5EF4-FFF2-40B4-BE49-F238E27FC236}">
                        <a16:creationId xmlns:a16="http://schemas.microsoft.com/office/drawing/2014/main" id="{7981E8C2-DF88-4591-AA2E-D587B1FDF900}"/>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6" name="Group 625">
                  <a:extLst>
                    <a:ext uri="{FF2B5EF4-FFF2-40B4-BE49-F238E27FC236}">
                      <a16:creationId xmlns:a16="http://schemas.microsoft.com/office/drawing/2014/main" id="{7C842FFD-687D-4CA9-8B68-8BFDC02DD2BB}"/>
                    </a:ext>
                  </a:extLst>
                </p:cNvPr>
                <p:cNvGrpSpPr/>
                <p:nvPr/>
              </p:nvGrpSpPr>
              <p:grpSpPr>
                <a:xfrm>
                  <a:off x="7162035" y="2016550"/>
                  <a:ext cx="143154" cy="72000"/>
                  <a:chOff x="7020272" y="2016344"/>
                  <a:chExt cx="143154" cy="72000"/>
                </a:xfrm>
              </p:grpSpPr>
              <p:sp>
                <p:nvSpPr>
                  <p:cNvPr id="633" name="Oval 632">
                    <a:extLst>
                      <a:ext uri="{FF2B5EF4-FFF2-40B4-BE49-F238E27FC236}">
                        <a16:creationId xmlns:a16="http://schemas.microsoft.com/office/drawing/2014/main" id="{7667E59D-87C2-4220-8F33-79DA247B7B4E}"/>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4" name="Oval 633">
                    <a:extLst>
                      <a:ext uri="{FF2B5EF4-FFF2-40B4-BE49-F238E27FC236}">
                        <a16:creationId xmlns:a16="http://schemas.microsoft.com/office/drawing/2014/main" id="{FB4E6490-E799-429C-8683-23611C48E8F1}"/>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7" name="Group 626">
                  <a:extLst>
                    <a:ext uri="{FF2B5EF4-FFF2-40B4-BE49-F238E27FC236}">
                      <a16:creationId xmlns:a16="http://schemas.microsoft.com/office/drawing/2014/main" id="{79837C71-F2C2-46C8-9DFF-A25EDBD7EFF3}"/>
                    </a:ext>
                  </a:extLst>
                </p:cNvPr>
                <p:cNvGrpSpPr/>
                <p:nvPr/>
              </p:nvGrpSpPr>
              <p:grpSpPr>
                <a:xfrm>
                  <a:off x="7303798" y="2016550"/>
                  <a:ext cx="143154" cy="72000"/>
                  <a:chOff x="7020272" y="2016344"/>
                  <a:chExt cx="143154" cy="72000"/>
                </a:xfrm>
              </p:grpSpPr>
              <p:sp>
                <p:nvSpPr>
                  <p:cNvPr id="631" name="Oval 630">
                    <a:extLst>
                      <a:ext uri="{FF2B5EF4-FFF2-40B4-BE49-F238E27FC236}">
                        <a16:creationId xmlns:a16="http://schemas.microsoft.com/office/drawing/2014/main" id="{F767DB20-2425-400F-9291-40F4BA529CB3}"/>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2" name="Oval 631">
                    <a:extLst>
                      <a:ext uri="{FF2B5EF4-FFF2-40B4-BE49-F238E27FC236}">
                        <a16:creationId xmlns:a16="http://schemas.microsoft.com/office/drawing/2014/main" id="{33AFEADE-5AF1-47C8-A753-0C251929C1C6}"/>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8" name="Group 627">
                  <a:extLst>
                    <a:ext uri="{FF2B5EF4-FFF2-40B4-BE49-F238E27FC236}">
                      <a16:creationId xmlns:a16="http://schemas.microsoft.com/office/drawing/2014/main" id="{8C0B933C-D919-4726-91BB-B8FE655E4F3F}"/>
                    </a:ext>
                  </a:extLst>
                </p:cNvPr>
                <p:cNvGrpSpPr/>
                <p:nvPr/>
              </p:nvGrpSpPr>
              <p:grpSpPr>
                <a:xfrm>
                  <a:off x="7445561" y="2016550"/>
                  <a:ext cx="143154" cy="72000"/>
                  <a:chOff x="7020272" y="2016344"/>
                  <a:chExt cx="143154" cy="72000"/>
                </a:xfrm>
              </p:grpSpPr>
              <p:sp>
                <p:nvSpPr>
                  <p:cNvPr id="629" name="Oval 628">
                    <a:extLst>
                      <a:ext uri="{FF2B5EF4-FFF2-40B4-BE49-F238E27FC236}">
                        <a16:creationId xmlns:a16="http://schemas.microsoft.com/office/drawing/2014/main" id="{FC07A3D1-63F8-49D8-BC45-A13ABFD08998}"/>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0" name="Oval 629">
                    <a:extLst>
                      <a:ext uri="{FF2B5EF4-FFF2-40B4-BE49-F238E27FC236}">
                        <a16:creationId xmlns:a16="http://schemas.microsoft.com/office/drawing/2014/main" id="{20339492-8220-4C2C-B022-A80CEA88F6C5}"/>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623" name="Oval 622">
                <a:extLst>
                  <a:ext uri="{FF2B5EF4-FFF2-40B4-BE49-F238E27FC236}">
                    <a16:creationId xmlns:a16="http://schemas.microsoft.com/office/drawing/2014/main" id="{FE0FB2E8-773C-42C2-98C3-48234B333BB4}"/>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3" name="Group 572">
              <a:extLst>
                <a:ext uri="{FF2B5EF4-FFF2-40B4-BE49-F238E27FC236}">
                  <a16:creationId xmlns:a16="http://schemas.microsoft.com/office/drawing/2014/main" id="{EEB84F1E-5DE6-497D-8CC7-E6106EFB3C69}"/>
                </a:ext>
              </a:extLst>
            </p:cNvPr>
            <p:cNvGrpSpPr/>
            <p:nvPr/>
          </p:nvGrpSpPr>
          <p:grpSpPr>
            <a:xfrm>
              <a:off x="5058373" y="3298304"/>
              <a:ext cx="712395" cy="72008"/>
              <a:chOff x="5049149" y="3298304"/>
              <a:chExt cx="712395" cy="72008"/>
            </a:xfrm>
          </p:grpSpPr>
          <p:grpSp>
            <p:nvGrpSpPr>
              <p:cNvPr id="605" name="Group 604">
                <a:extLst>
                  <a:ext uri="{FF2B5EF4-FFF2-40B4-BE49-F238E27FC236}">
                    <a16:creationId xmlns:a16="http://schemas.microsoft.com/office/drawing/2014/main" id="{B063FEE9-3B0A-4DAF-B4A4-C0E26BA088CF}"/>
                  </a:ext>
                </a:extLst>
              </p:cNvPr>
              <p:cNvGrpSpPr/>
              <p:nvPr/>
            </p:nvGrpSpPr>
            <p:grpSpPr>
              <a:xfrm>
                <a:off x="5049149" y="3298308"/>
                <a:ext cx="712395" cy="72001"/>
                <a:chOff x="6058630" y="1736720"/>
                <a:chExt cx="712395" cy="72001"/>
              </a:xfrm>
            </p:grpSpPr>
            <p:grpSp>
              <p:nvGrpSpPr>
                <p:cNvPr id="609" name="Group 608">
                  <a:extLst>
                    <a:ext uri="{FF2B5EF4-FFF2-40B4-BE49-F238E27FC236}">
                      <a16:creationId xmlns:a16="http://schemas.microsoft.com/office/drawing/2014/main" id="{0D5EE12F-1235-40F6-AF0E-9E18E3EA106E}"/>
                    </a:ext>
                  </a:extLst>
                </p:cNvPr>
                <p:cNvGrpSpPr/>
                <p:nvPr/>
              </p:nvGrpSpPr>
              <p:grpSpPr>
                <a:xfrm rot="10800000">
                  <a:off x="6058630" y="1736720"/>
                  <a:ext cx="712395" cy="72001"/>
                  <a:chOff x="7020272" y="2016550"/>
                  <a:chExt cx="712395" cy="72001"/>
                </a:xfrm>
              </p:grpSpPr>
              <p:sp>
                <p:nvSpPr>
                  <p:cNvPr id="611" name="Oval 610">
                    <a:extLst>
                      <a:ext uri="{FF2B5EF4-FFF2-40B4-BE49-F238E27FC236}">
                        <a16:creationId xmlns:a16="http://schemas.microsoft.com/office/drawing/2014/main" id="{A0EB051A-36A5-438C-B8BA-A72DED0D05CF}"/>
                      </a:ext>
                    </a:extLst>
                  </p:cNvPr>
                  <p:cNvSpPr/>
                  <p:nvPr/>
                </p:nvSpPr>
                <p:spPr>
                  <a:xfrm>
                    <a:off x="7660659" y="2016550"/>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12" name="Group 611">
                    <a:extLst>
                      <a:ext uri="{FF2B5EF4-FFF2-40B4-BE49-F238E27FC236}">
                        <a16:creationId xmlns:a16="http://schemas.microsoft.com/office/drawing/2014/main" id="{F404CD2F-560E-4378-A108-DBA29D20BC48}"/>
                      </a:ext>
                    </a:extLst>
                  </p:cNvPr>
                  <p:cNvGrpSpPr/>
                  <p:nvPr/>
                </p:nvGrpSpPr>
                <p:grpSpPr>
                  <a:xfrm>
                    <a:off x="7020272" y="2016550"/>
                    <a:ext cx="143154" cy="72001"/>
                    <a:chOff x="7020272" y="2016344"/>
                    <a:chExt cx="143154" cy="72001"/>
                  </a:xfrm>
                </p:grpSpPr>
                <p:sp>
                  <p:nvSpPr>
                    <p:cNvPr id="620" name="Oval 619">
                      <a:extLst>
                        <a:ext uri="{FF2B5EF4-FFF2-40B4-BE49-F238E27FC236}">
                          <a16:creationId xmlns:a16="http://schemas.microsoft.com/office/drawing/2014/main" id="{C3AF44FC-EA8F-4427-8838-168FC9449C55}"/>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1" name="Oval 620">
                      <a:extLst>
                        <a:ext uri="{FF2B5EF4-FFF2-40B4-BE49-F238E27FC236}">
                          <a16:creationId xmlns:a16="http://schemas.microsoft.com/office/drawing/2014/main" id="{258EB786-5A9C-4BD7-B906-0CC25076E3B9}"/>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613" name="Oval 612">
                    <a:extLst>
                      <a:ext uri="{FF2B5EF4-FFF2-40B4-BE49-F238E27FC236}">
                        <a16:creationId xmlns:a16="http://schemas.microsoft.com/office/drawing/2014/main" id="{D7D5A03C-967D-489D-A70C-0FF7C73A5AE4}"/>
                      </a:ext>
                    </a:extLst>
                  </p:cNvPr>
                  <p:cNvSpPr/>
                  <p:nvPr/>
                </p:nvSpPr>
                <p:spPr>
                  <a:xfrm>
                    <a:off x="7233181" y="2016550"/>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14" name="Group 613">
                    <a:extLst>
                      <a:ext uri="{FF2B5EF4-FFF2-40B4-BE49-F238E27FC236}">
                        <a16:creationId xmlns:a16="http://schemas.microsoft.com/office/drawing/2014/main" id="{85360FB7-FBF8-4EE6-858B-ADA4D70457CD}"/>
                      </a:ext>
                    </a:extLst>
                  </p:cNvPr>
                  <p:cNvGrpSpPr/>
                  <p:nvPr/>
                </p:nvGrpSpPr>
                <p:grpSpPr>
                  <a:xfrm>
                    <a:off x="7303798" y="2016550"/>
                    <a:ext cx="143154" cy="72000"/>
                    <a:chOff x="7020272" y="2016344"/>
                    <a:chExt cx="143154" cy="72000"/>
                  </a:xfrm>
                </p:grpSpPr>
                <p:sp>
                  <p:nvSpPr>
                    <p:cNvPr id="618" name="Oval 617">
                      <a:extLst>
                        <a:ext uri="{FF2B5EF4-FFF2-40B4-BE49-F238E27FC236}">
                          <a16:creationId xmlns:a16="http://schemas.microsoft.com/office/drawing/2014/main" id="{E24A9612-0013-41F4-987B-B3FAFF7F0908}"/>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9" name="Oval 618">
                      <a:extLst>
                        <a:ext uri="{FF2B5EF4-FFF2-40B4-BE49-F238E27FC236}">
                          <a16:creationId xmlns:a16="http://schemas.microsoft.com/office/drawing/2014/main" id="{979AA109-C82F-4BE7-B303-DAD2B690B4E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15" name="Group 614">
                    <a:extLst>
                      <a:ext uri="{FF2B5EF4-FFF2-40B4-BE49-F238E27FC236}">
                        <a16:creationId xmlns:a16="http://schemas.microsoft.com/office/drawing/2014/main" id="{35BA475A-430D-491F-917E-EAA2335C644F}"/>
                      </a:ext>
                    </a:extLst>
                  </p:cNvPr>
                  <p:cNvGrpSpPr/>
                  <p:nvPr/>
                </p:nvGrpSpPr>
                <p:grpSpPr>
                  <a:xfrm>
                    <a:off x="7445561" y="2016550"/>
                    <a:ext cx="143154" cy="72000"/>
                    <a:chOff x="7020272" y="2016344"/>
                    <a:chExt cx="143154" cy="72000"/>
                  </a:xfrm>
                </p:grpSpPr>
                <p:sp>
                  <p:nvSpPr>
                    <p:cNvPr id="616" name="Oval 615">
                      <a:extLst>
                        <a:ext uri="{FF2B5EF4-FFF2-40B4-BE49-F238E27FC236}">
                          <a16:creationId xmlns:a16="http://schemas.microsoft.com/office/drawing/2014/main" id="{9B0B9E40-7DB9-4890-BF86-0A8BA94815D5}"/>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7" name="Oval 616">
                      <a:extLst>
                        <a:ext uri="{FF2B5EF4-FFF2-40B4-BE49-F238E27FC236}">
                          <a16:creationId xmlns:a16="http://schemas.microsoft.com/office/drawing/2014/main" id="{118E7399-B6BF-4ED8-A8F2-BF6AA4C3F11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610" name="Oval 609">
                  <a:extLst>
                    <a:ext uri="{FF2B5EF4-FFF2-40B4-BE49-F238E27FC236}">
                      <a16:creationId xmlns:a16="http://schemas.microsoft.com/office/drawing/2014/main" id="{65528A3A-9EA8-4799-B9B8-813141A56CFB}"/>
                    </a:ext>
                  </a:extLst>
                </p:cNvPr>
                <p:cNvSpPr/>
                <p:nvPr/>
              </p:nvSpPr>
              <p:spPr>
                <a:xfrm rot="10800000">
                  <a:off x="6130175" y="1736721"/>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06" name="Group 605">
                <a:extLst>
                  <a:ext uri="{FF2B5EF4-FFF2-40B4-BE49-F238E27FC236}">
                    <a16:creationId xmlns:a16="http://schemas.microsoft.com/office/drawing/2014/main" id="{C5F320FB-3E29-4809-A375-EDCB90079454}"/>
                  </a:ext>
                </a:extLst>
              </p:cNvPr>
              <p:cNvGrpSpPr/>
              <p:nvPr/>
            </p:nvGrpSpPr>
            <p:grpSpPr>
              <a:xfrm>
                <a:off x="5548421" y="3298304"/>
                <a:ext cx="72096" cy="72008"/>
                <a:chOff x="5278293" y="1864239"/>
                <a:chExt cx="72096" cy="72008"/>
              </a:xfrm>
            </p:grpSpPr>
            <p:sp>
              <p:nvSpPr>
                <p:cNvPr id="607" name="Chord 606">
                  <a:extLst>
                    <a:ext uri="{FF2B5EF4-FFF2-40B4-BE49-F238E27FC236}">
                      <a16:creationId xmlns:a16="http://schemas.microsoft.com/office/drawing/2014/main" id="{13B5A3DF-9AB0-464B-A7D0-C413BE503361}"/>
                    </a:ext>
                  </a:extLst>
                </p:cNvPr>
                <p:cNvSpPr/>
                <p:nvPr/>
              </p:nvSpPr>
              <p:spPr>
                <a:xfrm>
                  <a:off x="5278293" y="1864239"/>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8" name="Chord 607">
                  <a:extLst>
                    <a:ext uri="{FF2B5EF4-FFF2-40B4-BE49-F238E27FC236}">
                      <a16:creationId xmlns:a16="http://schemas.microsoft.com/office/drawing/2014/main" id="{40528279-DEC4-4B77-BA31-4D69D8A681E4}"/>
                    </a:ext>
                  </a:extLst>
                </p:cNvPr>
                <p:cNvSpPr/>
                <p:nvPr/>
              </p:nvSpPr>
              <p:spPr>
                <a:xfrm rot="10800000">
                  <a:off x="5278389" y="1864239"/>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grpSp>
        <p:nvGrpSpPr>
          <p:cNvPr id="534" name="Group 533">
            <a:extLst>
              <a:ext uri="{FF2B5EF4-FFF2-40B4-BE49-F238E27FC236}">
                <a16:creationId xmlns:a16="http://schemas.microsoft.com/office/drawing/2014/main" id="{88F9FFAD-9E0D-45B9-9050-3131CD78316C}"/>
              </a:ext>
            </a:extLst>
          </p:cNvPr>
          <p:cNvGrpSpPr/>
          <p:nvPr/>
        </p:nvGrpSpPr>
        <p:grpSpPr>
          <a:xfrm>
            <a:off x="4470416" y="1945403"/>
            <a:ext cx="2153329" cy="3067348"/>
            <a:chOff x="2350140" y="1535559"/>
            <a:chExt cx="1990655" cy="2663682"/>
          </a:xfrm>
        </p:grpSpPr>
        <p:grpSp>
          <p:nvGrpSpPr>
            <p:cNvPr id="535" name="Group 534">
              <a:extLst>
                <a:ext uri="{FF2B5EF4-FFF2-40B4-BE49-F238E27FC236}">
                  <a16:creationId xmlns:a16="http://schemas.microsoft.com/office/drawing/2014/main" id="{C7CEDA3B-C573-49B2-9E22-F2A9E02388D6}"/>
                </a:ext>
              </a:extLst>
            </p:cNvPr>
            <p:cNvGrpSpPr/>
            <p:nvPr/>
          </p:nvGrpSpPr>
          <p:grpSpPr>
            <a:xfrm>
              <a:off x="2350140" y="3196406"/>
              <a:ext cx="288000" cy="288000"/>
              <a:chOff x="1907704" y="4941168"/>
              <a:chExt cx="288000" cy="288000"/>
            </a:xfrm>
          </p:grpSpPr>
          <p:sp>
            <p:nvSpPr>
              <p:cNvPr id="557" name="Oval 556">
                <a:extLst>
                  <a:ext uri="{FF2B5EF4-FFF2-40B4-BE49-F238E27FC236}">
                    <a16:creationId xmlns:a16="http://schemas.microsoft.com/office/drawing/2014/main" id="{8EB20C9F-01A0-4639-AAB4-9CFB40D60001}"/>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8" name="Multiply 207">
                <a:extLst>
                  <a:ext uri="{FF2B5EF4-FFF2-40B4-BE49-F238E27FC236}">
                    <a16:creationId xmlns:a16="http://schemas.microsoft.com/office/drawing/2014/main" id="{E1796144-D7FA-4EF5-8214-3703E494492C}"/>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36" name="Group 535">
              <a:extLst>
                <a:ext uri="{FF2B5EF4-FFF2-40B4-BE49-F238E27FC236}">
                  <a16:creationId xmlns:a16="http://schemas.microsoft.com/office/drawing/2014/main" id="{8C0CF47B-4622-4DF7-9902-99C255670083}"/>
                </a:ext>
              </a:extLst>
            </p:cNvPr>
            <p:cNvGrpSpPr/>
            <p:nvPr/>
          </p:nvGrpSpPr>
          <p:grpSpPr>
            <a:xfrm>
              <a:off x="2352424" y="2503870"/>
              <a:ext cx="288000" cy="288000"/>
              <a:chOff x="1547664" y="4274601"/>
              <a:chExt cx="288000" cy="288000"/>
            </a:xfrm>
          </p:grpSpPr>
          <p:sp>
            <p:nvSpPr>
              <p:cNvPr id="553" name="Oval 552">
                <a:extLst>
                  <a:ext uri="{FF2B5EF4-FFF2-40B4-BE49-F238E27FC236}">
                    <a16:creationId xmlns:a16="http://schemas.microsoft.com/office/drawing/2014/main" id="{04600267-19CF-4D3F-9FF4-3E40A38182A9}"/>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54" name="Group 553">
                <a:extLst>
                  <a:ext uri="{FF2B5EF4-FFF2-40B4-BE49-F238E27FC236}">
                    <a16:creationId xmlns:a16="http://schemas.microsoft.com/office/drawing/2014/main" id="{9012B08E-624A-4E5A-A302-41C9E732882F}"/>
                  </a:ext>
                </a:extLst>
              </p:cNvPr>
              <p:cNvGrpSpPr/>
              <p:nvPr/>
            </p:nvGrpSpPr>
            <p:grpSpPr>
              <a:xfrm rot="18653626">
                <a:off x="1601663" y="4323589"/>
                <a:ext cx="180000" cy="110299"/>
                <a:chOff x="1916210" y="4217290"/>
                <a:chExt cx="180000" cy="110299"/>
              </a:xfrm>
            </p:grpSpPr>
            <p:sp>
              <p:nvSpPr>
                <p:cNvPr id="555" name="Rectangle 554">
                  <a:extLst>
                    <a:ext uri="{FF2B5EF4-FFF2-40B4-BE49-F238E27FC236}">
                      <a16:creationId xmlns:a16="http://schemas.microsoft.com/office/drawing/2014/main" id="{BF54B6F0-68A7-4A6C-BA87-F754F524DAF4}"/>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6" name="Rectangle 555">
                  <a:extLst>
                    <a:ext uri="{FF2B5EF4-FFF2-40B4-BE49-F238E27FC236}">
                      <a16:creationId xmlns:a16="http://schemas.microsoft.com/office/drawing/2014/main" id="{305D7A01-6FA4-4FC4-96B6-D5ED46D11E1D}"/>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7" name="Group 536">
              <a:extLst>
                <a:ext uri="{FF2B5EF4-FFF2-40B4-BE49-F238E27FC236}">
                  <a16:creationId xmlns:a16="http://schemas.microsoft.com/office/drawing/2014/main" id="{3614380D-C14C-423A-8580-48AE43D91B85}"/>
                </a:ext>
              </a:extLst>
            </p:cNvPr>
            <p:cNvGrpSpPr/>
            <p:nvPr/>
          </p:nvGrpSpPr>
          <p:grpSpPr>
            <a:xfrm>
              <a:off x="4041839" y="1535559"/>
              <a:ext cx="288000" cy="288000"/>
              <a:chOff x="1547664" y="4274601"/>
              <a:chExt cx="288000" cy="288000"/>
            </a:xfrm>
          </p:grpSpPr>
          <p:sp>
            <p:nvSpPr>
              <p:cNvPr id="549" name="Oval 548">
                <a:extLst>
                  <a:ext uri="{FF2B5EF4-FFF2-40B4-BE49-F238E27FC236}">
                    <a16:creationId xmlns:a16="http://schemas.microsoft.com/office/drawing/2014/main" id="{1D400F80-FC20-4254-9D69-BEF0A5EA8DC4}"/>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50" name="Group 549">
                <a:extLst>
                  <a:ext uri="{FF2B5EF4-FFF2-40B4-BE49-F238E27FC236}">
                    <a16:creationId xmlns:a16="http://schemas.microsoft.com/office/drawing/2014/main" id="{EF138F32-1BF3-4C31-BA4A-E757A75489E2}"/>
                  </a:ext>
                </a:extLst>
              </p:cNvPr>
              <p:cNvGrpSpPr/>
              <p:nvPr/>
            </p:nvGrpSpPr>
            <p:grpSpPr>
              <a:xfrm rot="18653626">
                <a:off x="1601663" y="4323589"/>
                <a:ext cx="180000" cy="110299"/>
                <a:chOff x="1916210" y="4217290"/>
                <a:chExt cx="180000" cy="110299"/>
              </a:xfrm>
            </p:grpSpPr>
            <p:sp>
              <p:nvSpPr>
                <p:cNvPr id="551" name="Rectangle 550">
                  <a:extLst>
                    <a:ext uri="{FF2B5EF4-FFF2-40B4-BE49-F238E27FC236}">
                      <a16:creationId xmlns:a16="http://schemas.microsoft.com/office/drawing/2014/main" id="{7B546553-2E33-42AF-B5DE-DD13E21554F9}"/>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2" name="Rectangle 551">
                  <a:extLst>
                    <a:ext uri="{FF2B5EF4-FFF2-40B4-BE49-F238E27FC236}">
                      <a16:creationId xmlns:a16="http://schemas.microsoft.com/office/drawing/2014/main" id="{7C1986F4-846C-4AB1-A8E8-05AD2AC74B9F}"/>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8" name="Group 537">
              <a:extLst>
                <a:ext uri="{FF2B5EF4-FFF2-40B4-BE49-F238E27FC236}">
                  <a16:creationId xmlns:a16="http://schemas.microsoft.com/office/drawing/2014/main" id="{6BDB0EFC-00E6-4D45-8D87-724936078F9D}"/>
                </a:ext>
              </a:extLst>
            </p:cNvPr>
            <p:cNvGrpSpPr/>
            <p:nvPr/>
          </p:nvGrpSpPr>
          <p:grpSpPr>
            <a:xfrm>
              <a:off x="4044136" y="2325939"/>
              <a:ext cx="288000" cy="288000"/>
              <a:chOff x="1907704" y="4941168"/>
              <a:chExt cx="288000" cy="288000"/>
            </a:xfrm>
          </p:grpSpPr>
          <p:sp>
            <p:nvSpPr>
              <p:cNvPr id="547" name="Oval 546">
                <a:extLst>
                  <a:ext uri="{FF2B5EF4-FFF2-40B4-BE49-F238E27FC236}">
                    <a16:creationId xmlns:a16="http://schemas.microsoft.com/office/drawing/2014/main" id="{51B45CB7-1ACC-421F-BAC4-5F5FEA3F81EE}"/>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8" name="Multiply 197">
                <a:extLst>
                  <a:ext uri="{FF2B5EF4-FFF2-40B4-BE49-F238E27FC236}">
                    <a16:creationId xmlns:a16="http://schemas.microsoft.com/office/drawing/2014/main" id="{2E845B18-C8CA-4F01-994C-2B98122065B6}"/>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39" name="Group 538">
              <a:extLst>
                <a:ext uri="{FF2B5EF4-FFF2-40B4-BE49-F238E27FC236}">
                  <a16:creationId xmlns:a16="http://schemas.microsoft.com/office/drawing/2014/main" id="{779A0609-2107-42FD-A079-EFB895F26568}"/>
                </a:ext>
              </a:extLst>
            </p:cNvPr>
            <p:cNvGrpSpPr/>
            <p:nvPr/>
          </p:nvGrpSpPr>
          <p:grpSpPr>
            <a:xfrm>
              <a:off x="4049382" y="3120737"/>
              <a:ext cx="288000" cy="288000"/>
              <a:chOff x="1547664" y="4274601"/>
              <a:chExt cx="288000" cy="288000"/>
            </a:xfrm>
          </p:grpSpPr>
          <p:sp>
            <p:nvSpPr>
              <p:cNvPr id="543" name="Oval 542">
                <a:extLst>
                  <a:ext uri="{FF2B5EF4-FFF2-40B4-BE49-F238E27FC236}">
                    <a16:creationId xmlns:a16="http://schemas.microsoft.com/office/drawing/2014/main" id="{D14C41BC-E42F-4BD8-9B98-53EE2CAA6A3A}"/>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44" name="Group 543">
                <a:extLst>
                  <a:ext uri="{FF2B5EF4-FFF2-40B4-BE49-F238E27FC236}">
                    <a16:creationId xmlns:a16="http://schemas.microsoft.com/office/drawing/2014/main" id="{05E3B8B1-93AD-4E74-84A2-C2AF8073A18D}"/>
                  </a:ext>
                </a:extLst>
              </p:cNvPr>
              <p:cNvGrpSpPr/>
              <p:nvPr/>
            </p:nvGrpSpPr>
            <p:grpSpPr>
              <a:xfrm rot="18653626">
                <a:off x="1601663" y="4323589"/>
                <a:ext cx="180000" cy="110299"/>
                <a:chOff x="1916210" y="4217290"/>
                <a:chExt cx="180000" cy="110299"/>
              </a:xfrm>
            </p:grpSpPr>
            <p:sp>
              <p:nvSpPr>
                <p:cNvPr id="545" name="Rectangle 544">
                  <a:extLst>
                    <a:ext uri="{FF2B5EF4-FFF2-40B4-BE49-F238E27FC236}">
                      <a16:creationId xmlns:a16="http://schemas.microsoft.com/office/drawing/2014/main" id="{9AE6AE46-CBCB-48AF-BCED-F2D0DE59B2CB}"/>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6" name="Rectangle 545">
                  <a:extLst>
                    <a:ext uri="{FF2B5EF4-FFF2-40B4-BE49-F238E27FC236}">
                      <a16:creationId xmlns:a16="http://schemas.microsoft.com/office/drawing/2014/main" id="{BF2FB0AB-40D4-4F23-ABBF-E834BBDAA13A}"/>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40" name="Group 539">
              <a:extLst>
                <a:ext uri="{FF2B5EF4-FFF2-40B4-BE49-F238E27FC236}">
                  <a16:creationId xmlns:a16="http://schemas.microsoft.com/office/drawing/2014/main" id="{4C536D27-0AC7-4942-A2B7-63D281F67FB9}"/>
                </a:ext>
              </a:extLst>
            </p:cNvPr>
            <p:cNvGrpSpPr/>
            <p:nvPr/>
          </p:nvGrpSpPr>
          <p:grpSpPr>
            <a:xfrm>
              <a:off x="4052795" y="3911241"/>
              <a:ext cx="288000" cy="288000"/>
              <a:chOff x="1907704" y="4941168"/>
              <a:chExt cx="288000" cy="288000"/>
            </a:xfrm>
          </p:grpSpPr>
          <p:sp>
            <p:nvSpPr>
              <p:cNvPr id="541" name="Oval 540">
                <a:extLst>
                  <a:ext uri="{FF2B5EF4-FFF2-40B4-BE49-F238E27FC236}">
                    <a16:creationId xmlns:a16="http://schemas.microsoft.com/office/drawing/2014/main" id="{292891B7-520F-41BD-990B-9F161C9E9608}"/>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2" name="Multiply 191">
                <a:extLst>
                  <a:ext uri="{FF2B5EF4-FFF2-40B4-BE49-F238E27FC236}">
                    <a16:creationId xmlns:a16="http://schemas.microsoft.com/office/drawing/2014/main" id="{E6880398-1943-42A5-B46C-8D0C3556F765}"/>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131" name="Oval 130">
            <a:extLst>
              <a:ext uri="{FF2B5EF4-FFF2-40B4-BE49-F238E27FC236}">
                <a16:creationId xmlns:a16="http://schemas.microsoft.com/office/drawing/2014/main" id="{43F3D9C6-143D-49AA-A2CF-C6CC176502B0}"/>
              </a:ext>
            </a:extLst>
          </p:cNvPr>
          <p:cNvSpPr/>
          <p:nvPr/>
        </p:nvSpPr>
        <p:spPr>
          <a:xfrm>
            <a:off x="8315762" y="3454805"/>
            <a:ext cx="1275085" cy="8398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2" name="TextBox 34">
            <a:extLst>
              <a:ext uri="{FF2B5EF4-FFF2-40B4-BE49-F238E27FC236}">
                <a16:creationId xmlns:a16="http://schemas.microsoft.com/office/drawing/2014/main" id="{AFBA37EB-B46E-432D-AB9F-B881E943FCD1}"/>
              </a:ext>
            </a:extLst>
          </p:cNvPr>
          <p:cNvSpPr txBox="1">
            <a:spLocks noChangeArrowheads="1"/>
          </p:cNvSpPr>
          <p:nvPr/>
        </p:nvSpPr>
        <p:spPr bwMode="auto">
          <a:xfrm>
            <a:off x="8431349" y="4483896"/>
            <a:ext cx="368018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342900" indent="-342900" defTabSz="342900">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Can have no upper limb movement early after stroke</a:t>
            </a:r>
          </a:p>
          <a:p>
            <a:pPr defTabSz="342900" fontAlgn="auto">
              <a:spcBef>
                <a:spcPct val="0"/>
              </a:spcBef>
              <a:spcAft>
                <a:spcPts val="0"/>
              </a:spcAft>
              <a:buFontTx/>
              <a:buNone/>
            </a:pPr>
            <a:endParaRPr lang="en-NZ" altLang="en-US" sz="14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92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C1257F7-E28C-451D-9016-4464989B4B50}"/>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52" name="Group 451">
            <a:extLst>
              <a:ext uri="{FF2B5EF4-FFF2-40B4-BE49-F238E27FC236}">
                <a16:creationId xmlns:a16="http://schemas.microsoft.com/office/drawing/2014/main" id="{37F756F5-8A70-408C-A782-FB07228EB627}"/>
              </a:ext>
            </a:extLst>
          </p:cNvPr>
          <p:cNvGrpSpPr/>
          <p:nvPr/>
        </p:nvGrpSpPr>
        <p:grpSpPr>
          <a:xfrm>
            <a:off x="3207420" y="1733704"/>
            <a:ext cx="6899107" cy="3814339"/>
            <a:chOff x="1091057" y="1822837"/>
            <a:chExt cx="6899107" cy="3814339"/>
          </a:xfrm>
        </p:grpSpPr>
        <p:grpSp>
          <p:nvGrpSpPr>
            <p:cNvPr id="453" name="Group 452">
              <a:extLst>
                <a:ext uri="{FF2B5EF4-FFF2-40B4-BE49-F238E27FC236}">
                  <a16:creationId xmlns:a16="http://schemas.microsoft.com/office/drawing/2014/main" id="{A128C2D6-F98F-4D57-8DD2-9C70DBEC9151}"/>
                </a:ext>
              </a:extLst>
            </p:cNvPr>
            <p:cNvGrpSpPr/>
            <p:nvPr/>
          </p:nvGrpSpPr>
          <p:grpSpPr>
            <a:xfrm>
              <a:off x="1091057" y="1822837"/>
              <a:ext cx="6899107" cy="3814339"/>
              <a:chOff x="1187624" y="1340768"/>
              <a:chExt cx="6377910" cy="3312368"/>
            </a:xfrm>
          </p:grpSpPr>
          <p:grpSp>
            <p:nvGrpSpPr>
              <p:cNvPr id="455" name="Group 454">
                <a:extLst>
                  <a:ext uri="{FF2B5EF4-FFF2-40B4-BE49-F238E27FC236}">
                    <a16:creationId xmlns:a16="http://schemas.microsoft.com/office/drawing/2014/main" id="{8AE7801C-BABB-495F-93D3-859E8C6BF3F8}"/>
                  </a:ext>
                </a:extLst>
              </p:cNvPr>
              <p:cNvGrpSpPr/>
              <p:nvPr/>
            </p:nvGrpSpPr>
            <p:grpSpPr>
              <a:xfrm>
                <a:off x="1187624" y="1340768"/>
                <a:ext cx="6377910" cy="3312368"/>
                <a:chOff x="109635" y="1414871"/>
                <a:chExt cx="6377910" cy="3312368"/>
              </a:xfrm>
            </p:grpSpPr>
            <p:sp>
              <p:nvSpPr>
                <p:cNvPr id="481" name="Rectangle 480">
                  <a:extLst>
                    <a:ext uri="{FF2B5EF4-FFF2-40B4-BE49-F238E27FC236}">
                      <a16:creationId xmlns:a16="http://schemas.microsoft.com/office/drawing/2014/main" id="{47B7A0AE-B175-4CD6-8685-222C596806D1}"/>
                    </a:ext>
                  </a:extLst>
                </p:cNvPr>
                <p:cNvSpPr/>
                <p:nvPr/>
              </p:nvSpPr>
              <p:spPr>
                <a:xfrm>
                  <a:off x="187849" y="141487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82" name="Group 481">
                  <a:extLst>
                    <a:ext uri="{FF2B5EF4-FFF2-40B4-BE49-F238E27FC236}">
                      <a16:creationId xmlns:a16="http://schemas.microsoft.com/office/drawing/2014/main" id="{06C765D7-84E3-40AF-BD84-7FA97020BFE7}"/>
                    </a:ext>
                  </a:extLst>
                </p:cNvPr>
                <p:cNvGrpSpPr/>
                <p:nvPr/>
              </p:nvGrpSpPr>
              <p:grpSpPr>
                <a:xfrm>
                  <a:off x="109635" y="1752696"/>
                  <a:ext cx="4709601" cy="2894808"/>
                  <a:chOff x="109139" y="1752696"/>
                  <a:chExt cx="4709601" cy="2894808"/>
                </a:xfrm>
              </p:grpSpPr>
              <p:sp>
                <p:nvSpPr>
                  <p:cNvPr id="590" name="TextBox 589">
                    <a:extLst>
                      <a:ext uri="{FF2B5EF4-FFF2-40B4-BE49-F238E27FC236}">
                        <a16:creationId xmlns:a16="http://schemas.microsoft.com/office/drawing/2014/main" id="{122F72E6-5C59-4B90-86E6-C6A99C08CF62}"/>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591" name="Group 590">
                    <a:extLst>
                      <a:ext uri="{FF2B5EF4-FFF2-40B4-BE49-F238E27FC236}">
                        <a16:creationId xmlns:a16="http://schemas.microsoft.com/office/drawing/2014/main" id="{09998D79-2F82-4FDA-9306-FE70E3A306C4}"/>
                      </a:ext>
                    </a:extLst>
                  </p:cNvPr>
                  <p:cNvGrpSpPr/>
                  <p:nvPr/>
                </p:nvGrpSpPr>
                <p:grpSpPr>
                  <a:xfrm>
                    <a:off x="168376" y="1752696"/>
                    <a:ext cx="4650364" cy="2894808"/>
                    <a:chOff x="168376" y="1752696"/>
                    <a:chExt cx="4650364" cy="2894808"/>
                  </a:xfrm>
                </p:grpSpPr>
                <p:sp>
                  <p:nvSpPr>
                    <p:cNvPr id="592" name="Rounded Rectangle 321">
                      <a:extLst>
                        <a:ext uri="{FF2B5EF4-FFF2-40B4-BE49-F238E27FC236}">
                          <a16:creationId xmlns:a16="http://schemas.microsoft.com/office/drawing/2014/main" id="{98485560-A1F8-4903-835B-35B0AB2D1FDC}"/>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3" name="Rounded Rectangle 322">
                      <a:extLst>
                        <a:ext uri="{FF2B5EF4-FFF2-40B4-BE49-F238E27FC236}">
                          <a16:creationId xmlns:a16="http://schemas.microsoft.com/office/drawing/2014/main" id="{6D71051E-7577-4CB3-88AF-FDD2D3CA204F}"/>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4" name="TextBox 593">
                      <a:extLst>
                        <a:ext uri="{FF2B5EF4-FFF2-40B4-BE49-F238E27FC236}">
                          <a16:creationId xmlns:a16="http://schemas.microsoft.com/office/drawing/2014/main" id="{47F6697A-33B2-431A-8B81-2BE811CC37FA}"/>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595" name="Rounded Rectangle 324">
                      <a:extLst>
                        <a:ext uri="{FF2B5EF4-FFF2-40B4-BE49-F238E27FC236}">
                          <a16:creationId xmlns:a16="http://schemas.microsoft.com/office/drawing/2014/main" id="{8E45665E-868A-49CB-9D7F-49B75EEC7FB8}"/>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6" name="TextBox 595">
                      <a:extLst>
                        <a:ext uri="{FF2B5EF4-FFF2-40B4-BE49-F238E27FC236}">
                          <a16:creationId xmlns:a16="http://schemas.microsoft.com/office/drawing/2014/main" id="{1E8EB966-F736-48C3-9172-567F908BDC8E}"/>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sp>
                  <p:nvSpPr>
                    <p:cNvPr id="597" name="Rounded Rectangle 326">
                      <a:extLst>
                        <a:ext uri="{FF2B5EF4-FFF2-40B4-BE49-F238E27FC236}">
                          <a16:creationId xmlns:a16="http://schemas.microsoft.com/office/drawing/2014/main" id="{408092B1-C145-4DCA-800B-5C2CB4F1CE95}"/>
                        </a:ext>
                      </a:extLst>
                    </p:cNvPr>
                    <p:cNvSpPr/>
                    <p:nvPr/>
                  </p:nvSpPr>
                  <p:spPr>
                    <a:xfrm>
                      <a:off x="3698165" y="3662455"/>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8" name="TextBox 597">
                      <a:extLst>
                        <a:ext uri="{FF2B5EF4-FFF2-40B4-BE49-F238E27FC236}">
                          <a16:creationId xmlns:a16="http://schemas.microsoft.com/office/drawing/2014/main" id="{250A2174-32CE-40AA-A4CB-9251E1DDC745}"/>
                        </a:ext>
                      </a:extLst>
                    </p:cNvPr>
                    <p:cNvSpPr txBox="1"/>
                    <p:nvPr/>
                  </p:nvSpPr>
                  <p:spPr>
                    <a:xfrm>
                      <a:off x="3637531" y="3692632"/>
                      <a:ext cx="987133" cy="641455"/>
                    </a:xfrm>
                    <a:prstGeom prst="rect">
                      <a:avLst/>
                    </a:prstGeom>
                    <a:noFill/>
                  </p:spPr>
                  <p:txBody>
                    <a:bodyPr wrap="square" rtlCol="0">
                      <a:spAutoFit/>
                    </a:bodyPr>
                    <a:lstStyle/>
                    <a:p>
                      <a:pPr algn="ctr"/>
                      <a:r>
                        <a:rPr lang="en-NZ" sz="1600" dirty="0"/>
                        <a:t>NIHSS &lt; 7</a:t>
                      </a:r>
                      <a:br>
                        <a:rPr lang="en-NZ" sz="1600" dirty="0"/>
                      </a:br>
                      <a:r>
                        <a:rPr lang="en-NZ" sz="1000" dirty="0"/>
                        <a:t>3 days</a:t>
                      </a:r>
                    </a:p>
                    <a:p>
                      <a:pPr algn="ctr"/>
                      <a:endParaRPr lang="en-NZ" sz="1600" dirty="0"/>
                    </a:p>
                  </p:txBody>
                </p:sp>
                <p:sp>
                  <p:nvSpPr>
                    <p:cNvPr id="599" name="Rounded Rectangle 328">
                      <a:extLst>
                        <a:ext uri="{FF2B5EF4-FFF2-40B4-BE49-F238E27FC236}">
                          <a16:creationId xmlns:a16="http://schemas.microsoft.com/office/drawing/2014/main" id="{92104679-FB90-481D-89FC-D4E6D5E3A7D5}"/>
                        </a:ext>
                      </a:extLst>
                    </p:cNvPr>
                    <p:cNvSpPr/>
                    <p:nvPr/>
                  </p:nvSpPr>
                  <p:spPr>
                    <a:xfrm>
                      <a:off x="3698165" y="4189690"/>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0" name="TextBox 599">
                      <a:extLst>
                        <a:ext uri="{FF2B5EF4-FFF2-40B4-BE49-F238E27FC236}">
                          <a16:creationId xmlns:a16="http://schemas.microsoft.com/office/drawing/2014/main" id="{9F8DCF11-2B08-42E5-9E57-ECCBE3B4C4D5}"/>
                        </a:ext>
                      </a:extLst>
                    </p:cNvPr>
                    <p:cNvSpPr txBox="1"/>
                    <p:nvPr/>
                  </p:nvSpPr>
                  <p:spPr>
                    <a:xfrm>
                      <a:off x="3637531" y="4219867"/>
                      <a:ext cx="987133" cy="427637"/>
                    </a:xfrm>
                    <a:prstGeom prst="rect">
                      <a:avLst/>
                    </a:prstGeom>
                    <a:noFill/>
                  </p:spPr>
                  <p:txBody>
                    <a:bodyPr wrap="square" rtlCol="0">
                      <a:spAutoFit/>
                    </a:bodyPr>
                    <a:lstStyle/>
                    <a:p>
                      <a:pPr algn="ctr"/>
                      <a:r>
                        <a:rPr lang="en-NZ" sz="1600" dirty="0"/>
                        <a:t>NIHSS ≥ 7</a:t>
                      </a:r>
                      <a:br>
                        <a:rPr lang="en-NZ" sz="1600" dirty="0"/>
                      </a:br>
                      <a:r>
                        <a:rPr lang="en-NZ" sz="1000" dirty="0"/>
                        <a:t>3 days</a:t>
                      </a:r>
                    </a:p>
                  </p:txBody>
                </p:sp>
                <p:cxnSp>
                  <p:nvCxnSpPr>
                    <p:cNvPr id="601" name="Straight Arrow Connector 600">
                      <a:extLst>
                        <a:ext uri="{FF2B5EF4-FFF2-40B4-BE49-F238E27FC236}">
                          <a16:creationId xmlns:a16="http://schemas.microsoft.com/office/drawing/2014/main" id="{01C86914-A83B-4217-A346-4C771EFC2498}"/>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2" name="Straight Arrow Connector 601">
                      <a:extLst>
                        <a:ext uri="{FF2B5EF4-FFF2-40B4-BE49-F238E27FC236}">
                          <a16:creationId xmlns:a16="http://schemas.microsoft.com/office/drawing/2014/main" id="{E7F63C7C-832D-4821-92C3-AF165F1D1FFC}"/>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3" name="Straight Arrow Connector 602">
                      <a:extLst>
                        <a:ext uri="{FF2B5EF4-FFF2-40B4-BE49-F238E27FC236}">
                          <a16:creationId xmlns:a16="http://schemas.microsoft.com/office/drawing/2014/main" id="{F1BE9CBB-20D3-43EA-B8F9-8228BEFC1A9E}"/>
                        </a:ext>
                      </a:extLst>
                    </p:cNvPr>
                    <p:cNvCxnSpPr/>
                    <p:nvPr/>
                  </p:nvCxnSpPr>
                  <p:spPr>
                    <a:xfrm flipV="1">
                      <a:off x="4602716" y="3873292"/>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4" name="Straight Arrow Connector 603">
                      <a:extLst>
                        <a:ext uri="{FF2B5EF4-FFF2-40B4-BE49-F238E27FC236}">
                          <a16:creationId xmlns:a16="http://schemas.microsoft.com/office/drawing/2014/main" id="{16D2AD6A-4AB7-4943-8FCD-AA229943DC8D}"/>
                        </a:ext>
                      </a:extLst>
                    </p:cNvPr>
                    <p:cNvCxnSpPr/>
                    <p:nvPr/>
                  </p:nvCxnSpPr>
                  <p:spPr>
                    <a:xfrm flipV="1">
                      <a:off x="4602716" y="4388875"/>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605" name="Rounded Rectangle 334">
                      <a:extLst>
                        <a:ext uri="{FF2B5EF4-FFF2-40B4-BE49-F238E27FC236}">
                          <a16:creationId xmlns:a16="http://schemas.microsoft.com/office/drawing/2014/main" id="{BA6E5AB2-9A36-4E39-AC57-F0809B2B3C36}"/>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6" name="TextBox 605">
                      <a:extLst>
                        <a:ext uri="{FF2B5EF4-FFF2-40B4-BE49-F238E27FC236}">
                          <a16:creationId xmlns:a16="http://schemas.microsoft.com/office/drawing/2014/main" id="{CE1FDB4A-135A-41B6-89D2-2561D2F02A1F}"/>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607" name="Straight Arrow Connector 606">
                      <a:extLst>
                        <a:ext uri="{FF2B5EF4-FFF2-40B4-BE49-F238E27FC236}">
                          <a16:creationId xmlns:a16="http://schemas.microsoft.com/office/drawing/2014/main" id="{9FE3CC53-BA49-474A-B106-40B5D0B0CFC5}"/>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4DE068A-B8AA-4685-8D29-FE873E0AAB38}"/>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E55EC29D-66D4-40CF-827F-B50782F48018}"/>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6102644F-0A33-49B9-85FE-83F3C030728C}"/>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a:extLst>
                        <a:ext uri="{FF2B5EF4-FFF2-40B4-BE49-F238E27FC236}">
                          <a16:creationId xmlns:a16="http://schemas.microsoft.com/office/drawing/2014/main" id="{EB64C7D6-FAF9-4287-B89D-7BC672E66980}"/>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a:extLst>
                        <a:ext uri="{FF2B5EF4-FFF2-40B4-BE49-F238E27FC236}">
                          <a16:creationId xmlns:a16="http://schemas.microsoft.com/office/drawing/2014/main" id="{6E903D04-F0A1-4140-A45C-FDE75BAB9C45}"/>
                        </a:ext>
                      </a:extLst>
                    </p:cNvPr>
                    <p:cNvCxnSpPr/>
                    <p:nvPr/>
                  </p:nvCxnSpPr>
                  <p:spPr>
                    <a:xfrm>
                      <a:off x="3119540" y="3333251"/>
                      <a:ext cx="1699200" cy="5"/>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60B580D8-8127-4199-BADE-36089F1AF7A2}"/>
                        </a:ext>
                      </a:extLst>
                    </p:cNvPr>
                    <p:cNvCxnSpPr/>
                    <p:nvPr/>
                  </p:nvCxnSpPr>
                  <p:spPr>
                    <a:xfrm>
                      <a:off x="3119540" y="3333139"/>
                      <a:ext cx="0" cy="65187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4" name="Straight Arrow Connector 613">
                      <a:extLst>
                        <a:ext uri="{FF2B5EF4-FFF2-40B4-BE49-F238E27FC236}">
                          <a16:creationId xmlns:a16="http://schemas.microsoft.com/office/drawing/2014/main" id="{718DE849-6B7F-4C79-908B-B86BB4F74D17}"/>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3E2BD06-023E-4159-8D69-0A7D4AE87BDC}"/>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6" name="Straight Arrow Connector 615">
                      <a:extLst>
                        <a:ext uri="{FF2B5EF4-FFF2-40B4-BE49-F238E27FC236}">
                          <a16:creationId xmlns:a16="http://schemas.microsoft.com/office/drawing/2014/main" id="{7A952F58-8C29-49D8-BC00-542C40AEE3E0}"/>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8D42CFD4-1BE7-414E-A53A-C182EF763022}"/>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95977F0A-C5B8-4656-96A7-9A278C939C5E}"/>
                        </a:ext>
                      </a:extLst>
                    </p:cNvPr>
                    <p:cNvCxnSpPr/>
                    <p:nvPr/>
                  </p:nvCxnSpPr>
                  <p:spPr>
                    <a:xfrm flipH="1">
                      <a:off x="3112777" y="4130945"/>
                      <a:ext cx="224424"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2674403B-24A5-442D-A704-0D04802B8C6C}"/>
                        </a:ext>
                      </a:extLst>
                    </p:cNvPr>
                    <p:cNvCxnSpPr/>
                    <p:nvPr/>
                  </p:nvCxnSpPr>
                  <p:spPr>
                    <a:xfrm>
                      <a:off x="3338424" y="3857138"/>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20" name="Straight Arrow Connector 619">
                      <a:extLst>
                        <a:ext uri="{FF2B5EF4-FFF2-40B4-BE49-F238E27FC236}">
                          <a16:creationId xmlns:a16="http://schemas.microsoft.com/office/drawing/2014/main" id="{2C48A2C0-E3A6-462E-88B1-58301862B1A7}"/>
                        </a:ext>
                      </a:extLst>
                    </p:cNvPr>
                    <p:cNvCxnSpPr/>
                    <p:nvPr/>
                  </p:nvCxnSpPr>
                  <p:spPr>
                    <a:xfrm flipV="1">
                      <a:off x="3334729" y="3864407"/>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21" name="Straight Arrow Connector 620">
                      <a:extLst>
                        <a:ext uri="{FF2B5EF4-FFF2-40B4-BE49-F238E27FC236}">
                          <a16:creationId xmlns:a16="http://schemas.microsoft.com/office/drawing/2014/main" id="{1D7196E6-0EA8-4D7D-935E-E64EFD75A9EB}"/>
                        </a:ext>
                      </a:extLst>
                    </p:cNvPr>
                    <p:cNvCxnSpPr/>
                    <p:nvPr/>
                  </p:nvCxnSpPr>
                  <p:spPr>
                    <a:xfrm flipV="1">
                      <a:off x="3330000" y="4387702"/>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A49B3B84-4CFB-4231-B277-F45864F90BC2}"/>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DAC21DD-F3AF-4B17-B0BA-2561B762A157}"/>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481D1BEF-4B66-4F65-83FF-DD7CA11639DA}"/>
                        </a:ext>
                      </a:extLst>
                    </p:cNvPr>
                    <p:cNvCxnSpPr/>
                    <p:nvPr/>
                  </p:nvCxnSpPr>
                  <p:spPr>
                    <a:xfrm flipH="1">
                      <a:off x="2902298" y="3868652"/>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25" name="Rounded Rectangle 354">
                      <a:extLst>
                        <a:ext uri="{FF2B5EF4-FFF2-40B4-BE49-F238E27FC236}">
                          <a16:creationId xmlns:a16="http://schemas.microsoft.com/office/drawing/2014/main" id="{8358A731-3A32-402F-87B8-8BDD95790FDF}"/>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6" name="TextBox 625">
                      <a:extLst>
                        <a:ext uri="{FF2B5EF4-FFF2-40B4-BE49-F238E27FC236}">
                          <a16:creationId xmlns:a16="http://schemas.microsoft.com/office/drawing/2014/main" id="{5F2A68A0-7285-4B75-BC04-D1DE8706A7EE}"/>
                        </a:ext>
                      </a:extLst>
                    </p:cNvPr>
                    <p:cNvSpPr txBox="1"/>
                    <p:nvPr/>
                  </p:nvSpPr>
                  <p:spPr>
                    <a:xfrm>
                      <a:off x="1764000" y="3658316"/>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483" name="Rounded Rectangle 210">
                  <a:extLst>
                    <a:ext uri="{FF2B5EF4-FFF2-40B4-BE49-F238E27FC236}">
                      <a16:creationId xmlns:a16="http://schemas.microsoft.com/office/drawing/2014/main" id="{4C599F29-0BE6-4321-8208-B027B77BDA24}"/>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4" name="TextBox 483">
                  <a:extLst>
                    <a:ext uri="{FF2B5EF4-FFF2-40B4-BE49-F238E27FC236}">
                      <a16:creationId xmlns:a16="http://schemas.microsoft.com/office/drawing/2014/main" id="{AD2E567E-FC92-4002-9B2D-7B59E7C8B95E}"/>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485" name="Rounded Rectangle 212">
                  <a:extLst>
                    <a:ext uri="{FF2B5EF4-FFF2-40B4-BE49-F238E27FC236}">
                      <a16:creationId xmlns:a16="http://schemas.microsoft.com/office/drawing/2014/main" id="{E8AE0F16-ADA4-48D7-8921-479B310535B6}"/>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6" name="TextBox 485">
                  <a:extLst>
                    <a:ext uri="{FF2B5EF4-FFF2-40B4-BE49-F238E27FC236}">
                      <a16:creationId xmlns:a16="http://schemas.microsoft.com/office/drawing/2014/main" id="{28D702E8-3847-49C0-BB81-BB53CDFAB6C4}"/>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sp>
              <p:nvSpPr>
                <p:cNvPr id="487" name="Rounded Rectangle 214">
                  <a:extLst>
                    <a:ext uri="{FF2B5EF4-FFF2-40B4-BE49-F238E27FC236}">
                      <a16:creationId xmlns:a16="http://schemas.microsoft.com/office/drawing/2014/main" id="{E8AADF45-A6E1-4123-A64E-3952E54BB864}"/>
                    </a:ext>
                  </a:extLst>
                </p:cNvPr>
                <p:cNvSpPr/>
                <p:nvPr/>
              </p:nvSpPr>
              <p:spPr>
                <a:xfrm>
                  <a:off x="4857370" y="366245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8" name="TextBox 487">
                  <a:extLst>
                    <a:ext uri="{FF2B5EF4-FFF2-40B4-BE49-F238E27FC236}">
                      <a16:creationId xmlns:a16="http://schemas.microsoft.com/office/drawing/2014/main" id="{E04BACC5-65AF-425F-B762-25D59C0A6557}"/>
                    </a:ext>
                  </a:extLst>
                </p:cNvPr>
                <p:cNvSpPr txBox="1"/>
                <p:nvPr/>
              </p:nvSpPr>
              <p:spPr>
                <a:xfrm>
                  <a:off x="4823966" y="3662454"/>
                  <a:ext cx="1181209" cy="294000"/>
                </a:xfrm>
                <a:prstGeom prst="rect">
                  <a:avLst/>
                </a:prstGeom>
                <a:noFill/>
              </p:spPr>
              <p:txBody>
                <a:bodyPr wrap="square" rtlCol="0">
                  <a:spAutoFit/>
                </a:bodyPr>
                <a:lstStyle/>
                <a:p>
                  <a:pPr algn="ctr"/>
                  <a:r>
                    <a:rPr lang="en-NZ" sz="1600" dirty="0">
                      <a:solidFill>
                        <a:srgbClr val="FFC000"/>
                      </a:solidFill>
                    </a:rPr>
                    <a:t>LIMITED</a:t>
                  </a:r>
                </a:p>
              </p:txBody>
            </p:sp>
            <p:sp>
              <p:nvSpPr>
                <p:cNvPr id="489" name="Rounded Rectangle 216">
                  <a:extLst>
                    <a:ext uri="{FF2B5EF4-FFF2-40B4-BE49-F238E27FC236}">
                      <a16:creationId xmlns:a16="http://schemas.microsoft.com/office/drawing/2014/main" id="{1F781794-46BA-4F2C-B514-054B96FF67BD}"/>
                    </a:ext>
                  </a:extLst>
                </p:cNvPr>
                <p:cNvSpPr/>
                <p:nvPr/>
              </p:nvSpPr>
              <p:spPr>
                <a:xfrm>
                  <a:off x="4857370" y="4189690"/>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0" name="TextBox 489">
                  <a:extLst>
                    <a:ext uri="{FF2B5EF4-FFF2-40B4-BE49-F238E27FC236}">
                      <a16:creationId xmlns:a16="http://schemas.microsoft.com/office/drawing/2014/main" id="{CF843A78-1FB2-4595-A3FC-28C784E384E2}"/>
                    </a:ext>
                  </a:extLst>
                </p:cNvPr>
                <p:cNvSpPr txBox="1"/>
                <p:nvPr/>
              </p:nvSpPr>
              <p:spPr>
                <a:xfrm>
                  <a:off x="4823966" y="4175231"/>
                  <a:ext cx="1181209" cy="294000"/>
                </a:xfrm>
                <a:prstGeom prst="rect">
                  <a:avLst/>
                </a:prstGeom>
                <a:noFill/>
              </p:spPr>
              <p:txBody>
                <a:bodyPr wrap="square" rtlCol="0">
                  <a:spAutoFit/>
                </a:bodyPr>
                <a:lstStyle/>
                <a:p>
                  <a:pPr algn="ctr"/>
                  <a:r>
                    <a:rPr lang="en-NZ" sz="1600" dirty="0">
                      <a:solidFill>
                        <a:srgbClr val="C00000"/>
                      </a:solidFill>
                    </a:rPr>
                    <a:t>POOR</a:t>
                  </a:r>
                </a:p>
              </p:txBody>
            </p:sp>
            <p:cxnSp>
              <p:nvCxnSpPr>
                <p:cNvPr id="491" name="Straight Arrow Connector 490">
                  <a:extLst>
                    <a:ext uri="{FF2B5EF4-FFF2-40B4-BE49-F238E27FC236}">
                      <a16:creationId xmlns:a16="http://schemas.microsoft.com/office/drawing/2014/main" id="{68E20F1F-4E08-45C0-A4D0-DD73CADDFF42}"/>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492" name="Group 491">
                  <a:extLst>
                    <a:ext uri="{FF2B5EF4-FFF2-40B4-BE49-F238E27FC236}">
                      <a16:creationId xmlns:a16="http://schemas.microsoft.com/office/drawing/2014/main" id="{7B4064B3-A644-41D4-855E-C1C10B3125B0}"/>
                    </a:ext>
                  </a:extLst>
                </p:cNvPr>
                <p:cNvGrpSpPr/>
                <p:nvPr/>
              </p:nvGrpSpPr>
              <p:grpSpPr>
                <a:xfrm rot="10800000">
                  <a:off x="5058373" y="1711641"/>
                  <a:ext cx="712395" cy="72206"/>
                  <a:chOff x="7020272" y="2016447"/>
                  <a:chExt cx="712395" cy="72206"/>
                </a:xfrm>
              </p:grpSpPr>
              <p:sp>
                <p:nvSpPr>
                  <p:cNvPr id="574" name="Oval 573">
                    <a:extLst>
                      <a:ext uri="{FF2B5EF4-FFF2-40B4-BE49-F238E27FC236}">
                        <a16:creationId xmlns:a16="http://schemas.microsoft.com/office/drawing/2014/main" id="{61F49C8D-EB61-4B51-989F-7381C3ACBD82}"/>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75" name="Group 574">
                    <a:extLst>
                      <a:ext uri="{FF2B5EF4-FFF2-40B4-BE49-F238E27FC236}">
                        <a16:creationId xmlns:a16="http://schemas.microsoft.com/office/drawing/2014/main" id="{B5990E93-CB2E-4CDA-BBEA-82366AFDBE18}"/>
                      </a:ext>
                    </a:extLst>
                  </p:cNvPr>
                  <p:cNvGrpSpPr/>
                  <p:nvPr/>
                </p:nvGrpSpPr>
                <p:grpSpPr>
                  <a:xfrm>
                    <a:off x="7020272" y="2016653"/>
                    <a:ext cx="143154" cy="72000"/>
                    <a:chOff x="7020272" y="2016447"/>
                    <a:chExt cx="143154" cy="72000"/>
                  </a:xfrm>
                </p:grpSpPr>
                <p:sp>
                  <p:nvSpPr>
                    <p:cNvPr id="588" name="Oval 587">
                      <a:extLst>
                        <a:ext uri="{FF2B5EF4-FFF2-40B4-BE49-F238E27FC236}">
                          <a16:creationId xmlns:a16="http://schemas.microsoft.com/office/drawing/2014/main" id="{7D44FEEA-3564-4E55-80B3-4C0140278038}"/>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9" name="Oval 588">
                      <a:extLst>
                        <a:ext uri="{FF2B5EF4-FFF2-40B4-BE49-F238E27FC236}">
                          <a16:creationId xmlns:a16="http://schemas.microsoft.com/office/drawing/2014/main" id="{ADCB7E48-707E-485E-BDB7-91072DDE8396}"/>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6" name="Group 575">
                    <a:extLst>
                      <a:ext uri="{FF2B5EF4-FFF2-40B4-BE49-F238E27FC236}">
                        <a16:creationId xmlns:a16="http://schemas.microsoft.com/office/drawing/2014/main" id="{3BC621FD-C886-4AB4-8510-339A644EBC17}"/>
                      </a:ext>
                    </a:extLst>
                  </p:cNvPr>
                  <p:cNvGrpSpPr/>
                  <p:nvPr/>
                </p:nvGrpSpPr>
                <p:grpSpPr>
                  <a:xfrm>
                    <a:off x="7162035" y="2016653"/>
                    <a:ext cx="143154" cy="72000"/>
                    <a:chOff x="7020272" y="2016447"/>
                    <a:chExt cx="143154" cy="72000"/>
                  </a:xfrm>
                </p:grpSpPr>
                <p:sp>
                  <p:nvSpPr>
                    <p:cNvPr id="586" name="Oval 585">
                      <a:extLst>
                        <a:ext uri="{FF2B5EF4-FFF2-40B4-BE49-F238E27FC236}">
                          <a16:creationId xmlns:a16="http://schemas.microsoft.com/office/drawing/2014/main" id="{7B409992-DC86-4269-B105-CD0C101F98BE}"/>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7" name="Oval 586">
                      <a:extLst>
                        <a:ext uri="{FF2B5EF4-FFF2-40B4-BE49-F238E27FC236}">
                          <a16:creationId xmlns:a16="http://schemas.microsoft.com/office/drawing/2014/main" id="{85780672-E76C-4951-8ED9-738C96E28667}"/>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7" name="Group 576">
                    <a:extLst>
                      <a:ext uri="{FF2B5EF4-FFF2-40B4-BE49-F238E27FC236}">
                        <a16:creationId xmlns:a16="http://schemas.microsoft.com/office/drawing/2014/main" id="{A5484905-A2B6-45BB-93D2-295C0BC8C171}"/>
                      </a:ext>
                    </a:extLst>
                  </p:cNvPr>
                  <p:cNvGrpSpPr/>
                  <p:nvPr/>
                </p:nvGrpSpPr>
                <p:grpSpPr>
                  <a:xfrm>
                    <a:off x="7303798" y="2016653"/>
                    <a:ext cx="143154" cy="72000"/>
                    <a:chOff x="7020272" y="2016447"/>
                    <a:chExt cx="143154" cy="72000"/>
                  </a:xfrm>
                </p:grpSpPr>
                <p:sp>
                  <p:nvSpPr>
                    <p:cNvPr id="584" name="Oval 583">
                      <a:extLst>
                        <a:ext uri="{FF2B5EF4-FFF2-40B4-BE49-F238E27FC236}">
                          <a16:creationId xmlns:a16="http://schemas.microsoft.com/office/drawing/2014/main" id="{A63ADE3D-BFA3-47D8-9FCD-133D875C544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5" name="Oval 584">
                      <a:extLst>
                        <a:ext uri="{FF2B5EF4-FFF2-40B4-BE49-F238E27FC236}">
                          <a16:creationId xmlns:a16="http://schemas.microsoft.com/office/drawing/2014/main" id="{8B13E0FE-5C03-4824-A90B-6F16E559CDF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8" name="Group 577">
                    <a:extLst>
                      <a:ext uri="{FF2B5EF4-FFF2-40B4-BE49-F238E27FC236}">
                        <a16:creationId xmlns:a16="http://schemas.microsoft.com/office/drawing/2014/main" id="{9E022BE8-3A81-4EF4-ACB8-B2F2C645154F}"/>
                      </a:ext>
                    </a:extLst>
                  </p:cNvPr>
                  <p:cNvGrpSpPr/>
                  <p:nvPr/>
                </p:nvGrpSpPr>
                <p:grpSpPr>
                  <a:xfrm>
                    <a:off x="7445561" y="2016653"/>
                    <a:ext cx="143154" cy="72000"/>
                    <a:chOff x="7020272" y="2016447"/>
                    <a:chExt cx="143154" cy="72000"/>
                  </a:xfrm>
                </p:grpSpPr>
                <p:sp>
                  <p:nvSpPr>
                    <p:cNvPr id="582" name="Oval 581">
                      <a:extLst>
                        <a:ext uri="{FF2B5EF4-FFF2-40B4-BE49-F238E27FC236}">
                          <a16:creationId xmlns:a16="http://schemas.microsoft.com/office/drawing/2014/main" id="{CEC2296F-6B90-4AD8-864F-E245FF5D88A0}"/>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3" name="Oval 582">
                      <a:extLst>
                        <a:ext uri="{FF2B5EF4-FFF2-40B4-BE49-F238E27FC236}">
                          <a16:creationId xmlns:a16="http://schemas.microsoft.com/office/drawing/2014/main" id="{000920FA-EF45-4A0A-AFC8-7F7B347636E6}"/>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9" name="Group 578">
                    <a:extLst>
                      <a:ext uri="{FF2B5EF4-FFF2-40B4-BE49-F238E27FC236}">
                        <a16:creationId xmlns:a16="http://schemas.microsoft.com/office/drawing/2014/main" id="{859F5661-2096-418A-80E8-1095B58091E3}"/>
                      </a:ext>
                    </a:extLst>
                  </p:cNvPr>
                  <p:cNvGrpSpPr/>
                  <p:nvPr/>
                </p:nvGrpSpPr>
                <p:grpSpPr>
                  <a:xfrm rot="10800000">
                    <a:off x="7589963" y="2016447"/>
                    <a:ext cx="72000" cy="72008"/>
                    <a:chOff x="8028384" y="1350802"/>
                    <a:chExt cx="72000" cy="72008"/>
                  </a:xfrm>
                </p:grpSpPr>
                <p:sp>
                  <p:nvSpPr>
                    <p:cNvPr id="580" name="Chord 579">
                      <a:extLst>
                        <a:ext uri="{FF2B5EF4-FFF2-40B4-BE49-F238E27FC236}">
                          <a16:creationId xmlns:a16="http://schemas.microsoft.com/office/drawing/2014/main" id="{7E4B7191-582F-4741-8D80-A66775FF0FD1}"/>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1" name="Chord 580">
                      <a:extLst>
                        <a:ext uri="{FF2B5EF4-FFF2-40B4-BE49-F238E27FC236}">
                          <a16:creationId xmlns:a16="http://schemas.microsoft.com/office/drawing/2014/main" id="{04F47811-58B7-44E4-92D6-C74FC3524115}"/>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3" name="Group 492">
                  <a:extLst>
                    <a:ext uri="{FF2B5EF4-FFF2-40B4-BE49-F238E27FC236}">
                      <a16:creationId xmlns:a16="http://schemas.microsoft.com/office/drawing/2014/main" id="{1AD97D2D-5967-4864-B789-DB6C6C10D9DA}"/>
                    </a:ext>
                  </a:extLst>
                </p:cNvPr>
                <p:cNvGrpSpPr/>
                <p:nvPr/>
              </p:nvGrpSpPr>
              <p:grpSpPr>
                <a:xfrm>
                  <a:off x="5058373" y="2239529"/>
                  <a:ext cx="712395" cy="72001"/>
                  <a:chOff x="6058630" y="1736720"/>
                  <a:chExt cx="712395" cy="72001"/>
                </a:xfrm>
              </p:grpSpPr>
              <p:grpSp>
                <p:nvGrpSpPr>
                  <p:cNvPr id="559" name="Group 558">
                    <a:extLst>
                      <a:ext uri="{FF2B5EF4-FFF2-40B4-BE49-F238E27FC236}">
                        <a16:creationId xmlns:a16="http://schemas.microsoft.com/office/drawing/2014/main" id="{4EA61970-C4EC-4DF4-87B4-21D0822797CF}"/>
                      </a:ext>
                    </a:extLst>
                  </p:cNvPr>
                  <p:cNvGrpSpPr/>
                  <p:nvPr/>
                </p:nvGrpSpPr>
                <p:grpSpPr>
                  <a:xfrm rot="10800000">
                    <a:off x="6058630" y="1736720"/>
                    <a:ext cx="712395" cy="72001"/>
                    <a:chOff x="7020272" y="2016550"/>
                    <a:chExt cx="712395" cy="72001"/>
                  </a:xfrm>
                </p:grpSpPr>
                <p:sp>
                  <p:nvSpPr>
                    <p:cNvPr id="561" name="Oval 560">
                      <a:extLst>
                        <a:ext uri="{FF2B5EF4-FFF2-40B4-BE49-F238E27FC236}">
                          <a16:creationId xmlns:a16="http://schemas.microsoft.com/office/drawing/2014/main" id="{21515093-AE0E-41F2-9EA0-3732D339CC4D}"/>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62" name="Group 561">
                      <a:extLst>
                        <a:ext uri="{FF2B5EF4-FFF2-40B4-BE49-F238E27FC236}">
                          <a16:creationId xmlns:a16="http://schemas.microsoft.com/office/drawing/2014/main" id="{79DF7313-D518-40D7-AC3C-FBA0AE9AA126}"/>
                        </a:ext>
                      </a:extLst>
                    </p:cNvPr>
                    <p:cNvGrpSpPr/>
                    <p:nvPr/>
                  </p:nvGrpSpPr>
                  <p:grpSpPr>
                    <a:xfrm>
                      <a:off x="7020272" y="2016550"/>
                      <a:ext cx="143154" cy="72001"/>
                      <a:chOff x="7020272" y="2016344"/>
                      <a:chExt cx="143154" cy="72001"/>
                    </a:xfrm>
                  </p:grpSpPr>
                  <p:sp>
                    <p:nvSpPr>
                      <p:cNvPr id="572" name="Oval 571">
                        <a:extLst>
                          <a:ext uri="{FF2B5EF4-FFF2-40B4-BE49-F238E27FC236}">
                            <a16:creationId xmlns:a16="http://schemas.microsoft.com/office/drawing/2014/main" id="{A869E821-E060-41C4-A4AF-862589B372A1}"/>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3" name="Oval 572">
                        <a:extLst>
                          <a:ext uri="{FF2B5EF4-FFF2-40B4-BE49-F238E27FC236}">
                            <a16:creationId xmlns:a16="http://schemas.microsoft.com/office/drawing/2014/main" id="{A810BC29-4962-4267-A4FF-ED52E6E5FD6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3" name="Group 562">
                      <a:extLst>
                        <a:ext uri="{FF2B5EF4-FFF2-40B4-BE49-F238E27FC236}">
                          <a16:creationId xmlns:a16="http://schemas.microsoft.com/office/drawing/2014/main" id="{619AC066-5740-4E81-BBF3-69C2530AFB0B}"/>
                        </a:ext>
                      </a:extLst>
                    </p:cNvPr>
                    <p:cNvGrpSpPr/>
                    <p:nvPr/>
                  </p:nvGrpSpPr>
                  <p:grpSpPr>
                    <a:xfrm>
                      <a:off x="7162035" y="2016550"/>
                      <a:ext cx="143154" cy="72000"/>
                      <a:chOff x="7020272" y="2016344"/>
                      <a:chExt cx="143154" cy="72000"/>
                    </a:xfrm>
                  </p:grpSpPr>
                  <p:sp>
                    <p:nvSpPr>
                      <p:cNvPr id="570" name="Oval 569">
                        <a:extLst>
                          <a:ext uri="{FF2B5EF4-FFF2-40B4-BE49-F238E27FC236}">
                            <a16:creationId xmlns:a16="http://schemas.microsoft.com/office/drawing/2014/main" id="{F84B6081-8255-4B6E-B475-5F379C829973}"/>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1" name="Oval 570">
                        <a:extLst>
                          <a:ext uri="{FF2B5EF4-FFF2-40B4-BE49-F238E27FC236}">
                            <a16:creationId xmlns:a16="http://schemas.microsoft.com/office/drawing/2014/main" id="{2DB3AB04-580B-4220-872B-E33435106CE8}"/>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4" name="Group 563">
                      <a:extLst>
                        <a:ext uri="{FF2B5EF4-FFF2-40B4-BE49-F238E27FC236}">
                          <a16:creationId xmlns:a16="http://schemas.microsoft.com/office/drawing/2014/main" id="{2A54314A-451B-4657-AC22-6456333C71BF}"/>
                        </a:ext>
                      </a:extLst>
                    </p:cNvPr>
                    <p:cNvGrpSpPr/>
                    <p:nvPr/>
                  </p:nvGrpSpPr>
                  <p:grpSpPr>
                    <a:xfrm>
                      <a:off x="7303798" y="2016550"/>
                      <a:ext cx="143154" cy="72000"/>
                      <a:chOff x="7020272" y="2016344"/>
                      <a:chExt cx="143154" cy="72000"/>
                    </a:xfrm>
                  </p:grpSpPr>
                  <p:sp>
                    <p:nvSpPr>
                      <p:cNvPr id="568" name="Oval 567">
                        <a:extLst>
                          <a:ext uri="{FF2B5EF4-FFF2-40B4-BE49-F238E27FC236}">
                            <a16:creationId xmlns:a16="http://schemas.microsoft.com/office/drawing/2014/main" id="{4AD84299-09C9-499A-AC9D-F58F7C5C87AF}"/>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9" name="Oval 568">
                        <a:extLst>
                          <a:ext uri="{FF2B5EF4-FFF2-40B4-BE49-F238E27FC236}">
                            <a16:creationId xmlns:a16="http://schemas.microsoft.com/office/drawing/2014/main" id="{795AA83B-2916-4E59-BBB3-B7F425FB3FEF}"/>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5" name="Group 564">
                      <a:extLst>
                        <a:ext uri="{FF2B5EF4-FFF2-40B4-BE49-F238E27FC236}">
                          <a16:creationId xmlns:a16="http://schemas.microsoft.com/office/drawing/2014/main" id="{DD75C802-A009-4CF8-9CE4-08EEF43507C0}"/>
                        </a:ext>
                      </a:extLst>
                    </p:cNvPr>
                    <p:cNvGrpSpPr/>
                    <p:nvPr/>
                  </p:nvGrpSpPr>
                  <p:grpSpPr>
                    <a:xfrm>
                      <a:off x="7445561" y="2016550"/>
                      <a:ext cx="143154" cy="72000"/>
                      <a:chOff x="7020272" y="2016344"/>
                      <a:chExt cx="143154" cy="72000"/>
                    </a:xfrm>
                  </p:grpSpPr>
                  <p:sp>
                    <p:nvSpPr>
                      <p:cNvPr id="566" name="Oval 565">
                        <a:extLst>
                          <a:ext uri="{FF2B5EF4-FFF2-40B4-BE49-F238E27FC236}">
                            <a16:creationId xmlns:a16="http://schemas.microsoft.com/office/drawing/2014/main" id="{DE6CFBC7-66E1-42AC-AE77-9637592C68D2}"/>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7" name="Oval 566">
                        <a:extLst>
                          <a:ext uri="{FF2B5EF4-FFF2-40B4-BE49-F238E27FC236}">
                            <a16:creationId xmlns:a16="http://schemas.microsoft.com/office/drawing/2014/main" id="{0D039987-CB8C-4191-8377-127942E8FB81}"/>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60" name="Oval 559">
                    <a:extLst>
                      <a:ext uri="{FF2B5EF4-FFF2-40B4-BE49-F238E27FC236}">
                        <a16:creationId xmlns:a16="http://schemas.microsoft.com/office/drawing/2014/main" id="{809BBD59-1D8B-4116-B163-8D1928E034DF}"/>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94" name="Group 493">
                  <a:extLst>
                    <a:ext uri="{FF2B5EF4-FFF2-40B4-BE49-F238E27FC236}">
                      <a16:creationId xmlns:a16="http://schemas.microsoft.com/office/drawing/2014/main" id="{4FAF32F6-F404-4A14-9013-AA5E0C29D703}"/>
                    </a:ext>
                  </a:extLst>
                </p:cNvPr>
                <p:cNvGrpSpPr/>
                <p:nvPr/>
              </p:nvGrpSpPr>
              <p:grpSpPr>
                <a:xfrm>
                  <a:off x="5058373" y="2771874"/>
                  <a:ext cx="712395" cy="72001"/>
                  <a:chOff x="6058630" y="1736720"/>
                  <a:chExt cx="712395" cy="72001"/>
                </a:xfrm>
              </p:grpSpPr>
              <p:grpSp>
                <p:nvGrpSpPr>
                  <p:cNvPr id="544" name="Group 543">
                    <a:extLst>
                      <a:ext uri="{FF2B5EF4-FFF2-40B4-BE49-F238E27FC236}">
                        <a16:creationId xmlns:a16="http://schemas.microsoft.com/office/drawing/2014/main" id="{95C794EE-2D4F-4851-AFCB-0B50920A7F82}"/>
                      </a:ext>
                    </a:extLst>
                  </p:cNvPr>
                  <p:cNvGrpSpPr/>
                  <p:nvPr/>
                </p:nvGrpSpPr>
                <p:grpSpPr>
                  <a:xfrm rot="10800000">
                    <a:off x="6058630" y="1736720"/>
                    <a:ext cx="712395" cy="72001"/>
                    <a:chOff x="7020272" y="2016550"/>
                    <a:chExt cx="712395" cy="72001"/>
                  </a:xfrm>
                </p:grpSpPr>
                <p:sp>
                  <p:nvSpPr>
                    <p:cNvPr id="546" name="Oval 545">
                      <a:extLst>
                        <a:ext uri="{FF2B5EF4-FFF2-40B4-BE49-F238E27FC236}">
                          <a16:creationId xmlns:a16="http://schemas.microsoft.com/office/drawing/2014/main" id="{C0DF83FD-F20F-44AB-9EDD-7BD491F343A0}"/>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47" name="Group 546">
                      <a:extLst>
                        <a:ext uri="{FF2B5EF4-FFF2-40B4-BE49-F238E27FC236}">
                          <a16:creationId xmlns:a16="http://schemas.microsoft.com/office/drawing/2014/main" id="{40DCEA7C-4FE2-42AC-9831-D8D98BE32BEA}"/>
                        </a:ext>
                      </a:extLst>
                    </p:cNvPr>
                    <p:cNvGrpSpPr/>
                    <p:nvPr/>
                  </p:nvGrpSpPr>
                  <p:grpSpPr>
                    <a:xfrm>
                      <a:off x="7020272" y="2016550"/>
                      <a:ext cx="143154" cy="72001"/>
                      <a:chOff x="7020272" y="2016344"/>
                      <a:chExt cx="143154" cy="72001"/>
                    </a:xfrm>
                  </p:grpSpPr>
                  <p:sp>
                    <p:nvSpPr>
                      <p:cNvPr id="557" name="Oval 556">
                        <a:extLst>
                          <a:ext uri="{FF2B5EF4-FFF2-40B4-BE49-F238E27FC236}">
                            <a16:creationId xmlns:a16="http://schemas.microsoft.com/office/drawing/2014/main" id="{0D9E706E-D024-44C6-90A2-F3B63C5C568B}"/>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8" name="Oval 557">
                        <a:extLst>
                          <a:ext uri="{FF2B5EF4-FFF2-40B4-BE49-F238E27FC236}">
                            <a16:creationId xmlns:a16="http://schemas.microsoft.com/office/drawing/2014/main" id="{915D9705-B9DF-49FB-A224-9F6B19F27FB5}"/>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8" name="Group 547">
                      <a:extLst>
                        <a:ext uri="{FF2B5EF4-FFF2-40B4-BE49-F238E27FC236}">
                          <a16:creationId xmlns:a16="http://schemas.microsoft.com/office/drawing/2014/main" id="{C5868E0A-C380-462E-B4ED-1CBEDC8FBC47}"/>
                        </a:ext>
                      </a:extLst>
                    </p:cNvPr>
                    <p:cNvGrpSpPr/>
                    <p:nvPr/>
                  </p:nvGrpSpPr>
                  <p:grpSpPr>
                    <a:xfrm>
                      <a:off x="7162035" y="2016550"/>
                      <a:ext cx="143154" cy="72000"/>
                      <a:chOff x="7020272" y="2016344"/>
                      <a:chExt cx="143154" cy="72000"/>
                    </a:xfrm>
                  </p:grpSpPr>
                  <p:sp>
                    <p:nvSpPr>
                      <p:cNvPr id="555" name="Oval 554">
                        <a:extLst>
                          <a:ext uri="{FF2B5EF4-FFF2-40B4-BE49-F238E27FC236}">
                            <a16:creationId xmlns:a16="http://schemas.microsoft.com/office/drawing/2014/main" id="{C744E9EC-1063-46C6-B6F3-6187AC098948}"/>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6" name="Oval 555">
                        <a:extLst>
                          <a:ext uri="{FF2B5EF4-FFF2-40B4-BE49-F238E27FC236}">
                            <a16:creationId xmlns:a16="http://schemas.microsoft.com/office/drawing/2014/main" id="{B1CA70F8-576B-4722-8FE9-0D0FC02867A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9" name="Group 548">
                      <a:extLst>
                        <a:ext uri="{FF2B5EF4-FFF2-40B4-BE49-F238E27FC236}">
                          <a16:creationId xmlns:a16="http://schemas.microsoft.com/office/drawing/2014/main" id="{681E30A9-433D-4AAA-82FF-F8F741B52432}"/>
                        </a:ext>
                      </a:extLst>
                    </p:cNvPr>
                    <p:cNvGrpSpPr/>
                    <p:nvPr/>
                  </p:nvGrpSpPr>
                  <p:grpSpPr>
                    <a:xfrm>
                      <a:off x="7303798" y="2016550"/>
                      <a:ext cx="143154" cy="72000"/>
                      <a:chOff x="7020272" y="2016344"/>
                      <a:chExt cx="143154" cy="72000"/>
                    </a:xfrm>
                  </p:grpSpPr>
                  <p:sp>
                    <p:nvSpPr>
                      <p:cNvPr id="553" name="Oval 552">
                        <a:extLst>
                          <a:ext uri="{FF2B5EF4-FFF2-40B4-BE49-F238E27FC236}">
                            <a16:creationId xmlns:a16="http://schemas.microsoft.com/office/drawing/2014/main" id="{90E758E3-E488-4ABB-8DB5-1313F2D68F55}"/>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4" name="Oval 553">
                        <a:extLst>
                          <a:ext uri="{FF2B5EF4-FFF2-40B4-BE49-F238E27FC236}">
                            <a16:creationId xmlns:a16="http://schemas.microsoft.com/office/drawing/2014/main" id="{BDA38EF2-D30C-4F88-B309-8DCF0CA514AF}"/>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50" name="Group 549">
                      <a:extLst>
                        <a:ext uri="{FF2B5EF4-FFF2-40B4-BE49-F238E27FC236}">
                          <a16:creationId xmlns:a16="http://schemas.microsoft.com/office/drawing/2014/main" id="{47EE4D9E-1F14-40C6-BBD4-47B536037A85}"/>
                        </a:ext>
                      </a:extLst>
                    </p:cNvPr>
                    <p:cNvGrpSpPr/>
                    <p:nvPr/>
                  </p:nvGrpSpPr>
                  <p:grpSpPr>
                    <a:xfrm>
                      <a:off x="7445561" y="2016550"/>
                      <a:ext cx="143154" cy="72000"/>
                      <a:chOff x="7020272" y="2016344"/>
                      <a:chExt cx="143154" cy="72000"/>
                    </a:xfrm>
                  </p:grpSpPr>
                  <p:sp>
                    <p:nvSpPr>
                      <p:cNvPr id="551" name="Oval 550">
                        <a:extLst>
                          <a:ext uri="{FF2B5EF4-FFF2-40B4-BE49-F238E27FC236}">
                            <a16:creationId xmlns:a16="http://schemas.microsoft.com/office/drawing/2014/main" id="{024E2E95-0C4B-49E5-9323-787D98F24718}"/>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2" name="Oval 551">
                        <a:extLst>
                          <a:ext uri="{FF2B5EF4-FFF2-40B4-BE49-F238E27FC236}">
                            <a16:creationId xmlns:a16="http://schemas.microsoft.com/office/drawing/2014/main" id="{9998A1A7-F2FD-4242-99F0-4D1A8CF887DD}"/>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45" name="Oval 544">
                    <a:extLst>
                      <a:ext uri="{FF2B5EF4-FFF2-40B4-BE49-F238E27FC236}">
                        <a16:creationId xmlns:a16="http://schemas.microsoft.com/office/drawing/2014/main" id="{F2241F44-1E24-4392-BFBE-62EEA41B08B0}"/>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95" name="Group 494">
                  <a:extLst>
                    <a:ext uri="{FF2B5EF4-FFF2-40B4-BE49-F238E27FC236}">
                      <a16:creationId xmlns:a16="http://schemas.microsoft.com/office/drawing/2014/main" id="{21B4EE69-E4E9-4CF5-969A-A96D1A3A5673}"/>
                    </a:ext>
                  </a:extLst>
                </p:cNvPr>
                <p:cNvGrpSpPr/>
                <p:nvPr/>
              </p:nvGrpSpPr>
              <p:grpSpPr>
                <a:xfrm>
                  <a:off x="5058373" y="3298304"/>
                  <a:ext cx="712395" cy="72008"/>
                  <a:chOff x="5049149" y="3298304"/>
                  <a:chExt cx="712395" cy="72008"/>
                </a:xfrm>
              </p:grpSpPr>
              <p:grpSp>
                <p:nvGrpSpPr>
                  <p:cNvPr id="527" name="Group 526">
                    <a:extLst>
                      <a:ext uri="{FF2B5EF4-FFF2-40B4-BE49-F238E27FC236}">
                        <a16:creationId xmlns:a16="http://schemas.microsoft.com/office/drawing/2014/main" id="{E903017F-FA19-4051-A54A-7A7A810D8048}"/>
                      </a:ext>
                    </a:extLst>
                  </p:cNvPr>
                  <p:cNvGrpSpPr/>
                  <p:nvPr/>
                </p:nvGrpSpPr>
                <p:grpSpPr>
                  <a:xfrm>
                    <a:off x="5049149" y="3298308"/>
                    <a:ext cx="712395" cy="72001"/>
                    <a:chOff x="6058630" y="1736720"/>
                    <a:chExt cx="712395" cy="72001"/>
                  </a:xfrm>
                </p:grpSpPr>
                <p:grpSp>
                  <p:nvGrpSpPr>
                    <p:cNvPr id="531" name="Group 530">
                      <a:extLst>
                        <a:ext uri="{FF2B5EF4-FFF2-40B4-BE49-F238E27FC236}">
                          <a16:creationId xmlns:a16="http://schemas.microsoft.com/office/drawing/2014/main" id="{DC71A5D9-E8C4-426E-BC93-6ACDF989F073}"/>
                        </a:ext>
                      </a:extLst>
                    </p:cNvPr>
                    <p:cNvGrpSpPr/>
                    <p:nvPr/>
                  </p:nvGrpSpPr>
                  <p:grpSpPr>
                    <a:xfrm rot="10800000">
                      <a:off x="6058630" y="1736720"/>
                      <a:ext cx="712395" cy="72001"/>
                      <a:chOff x="7020272" y="2016550"/>
                      <a:chExt cx="712395" cy="72001"/>
                    </a:xfrm>
                  </p:grpSpPr>
                  <p:sp>
                    <p:nvSpPr>
                      <p:cNvPr id="533" name="Oval 532">
                        <a:extLst>
                          <a:ext uri="{FF2B5EF4-FFF2-40B4-BE49-F238E27FC236}">
                            <a16:creationId xmlns:a16="http://schemas.microsoft.com/office/drawing/2014/main" id="{C5CACD3C-C789-421A-ADCC-4DD490ECA275}"/>
                          </a:ext>
                        </a:extLst>
                      </p:cNvPr>
                      <p:cNvSpPr/>
                      <p:nvPr/>
                    </p:nvSpPr>
                    <p:spPr>
                      <a:xfrm>
                        <a:off x="7660659" y="2016550"/>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34" name="Group 533">
                        <a:extLst>
                          <a:ext uri="{FF2B5EF4-FFF2-40B4-BE49-F238E27FC236}">
                            <a16:creationId xmlns:a16="http://schemas.microsoft.com/office/drawing/2014/main" id="{FF40C6E8-B737-4447-89CB-3DA8EACADCF3}"/>
                          </a:ext>
                        </a:extLst>
                      </p:cNvPr>
                      <p:cNvGrpSpPr/>
                      <p:nvPr/>
                    </p:nvGrpSpPr>
                    <p:grpSpPr>
                      <a:xfrm>
                        <a:off x="7020272" y="2016550"/>
                        <a:ext cx="143154" cy="72001"/>
                        <a:chOff x="7020272" y="2016344"/>
                        <a:chExt cx="143154" cy="72001"/>
                      </a:xfrm>
                    </p:grpSpPr>
                    <p:sp>
                      <p:nvSpPr>
                        <p:cNvPr id="542" name="Oval 541">
                          <a:extLst>
                            <a:ext uri="{FF2B5EF4-FFF2-40B4-BE49-F238E27FC236}">
                              <a16:creationId xmlns:a16="http://schemas.microsoft.com/office/drawing/2014/main" id="{ED2220F5-D743-46AA-8EA9-DB2A85990473}"/>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3" name="Oval 542">
                          <a:extLst>
                            <a:ext uri="{FF2B5EF4-FFF2-40B4-BE49-F238E27FC236}">
                              <a16:creationId xmlns:a16="http://schemas.microsoft.com/office/drawing/2014/main" id="{6D904231-3ED9-4F12-BA05-1223EDC89069}"/>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35" name="Oval 534">
                        <a:extLst>
                          <a:ext uri="{FF2B5EF4-FFF2-40B4-BE49-F238E27FC236}">
                            <a16:creationId xmlns:a16="http://schemas.microsoft.com/office/drawing/2014/main" id="{5E7DEB92-93FD-4360-8162-9537B2604A22}"/>
                          </a:ext>
                        </a:extLst>
                      </p:cNvPr>
                      <p:cNvSpPr/>
                      <p:nvPr/>
                    </p:nvSpPr>
                    <p:spPr>
                      <a:xfrm>
                        <a:off x="7233181" y="2016550"/>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36" name="Group 535">
                        <a:extLst>
                          <a:ext uri="{FF2B5EF4-FFF2-40B4-BE49-F238E27FC236}">
                            <a16:creationId xmlns:a16="http://schemas.microsoft.com/office/drawing/2014/main" id="{355A53DC-9F83-4BBA-B541-972368202682}"/>
                          </a:ext>
                        </a:extLst>
                      </p:cNvPr>
                      <p:cNvGrpSpPr/>
                      <p:nvPr/>
                    </p:nvGrpSpPr>
                    <p:grpSpPr>
                      <a:xfrm>
                        <a:off x="7303798" y="2016550"/>
                        <a:ext cx="143154" cy="72000"/>
                        <a:chOff x="7020272" y="2016344"/>
                        <a:chExt cx="143154" cy="72000"/>
                      </a:xfrm>
                    </p:grpSpPr>
                    <p:sp>
                      <p:nvSpPr>
                        <p:cNvPr id="540" name="Oval 539">
                          <a:extLst>
                            <a:ext uri="{FF2B5EF4-FFF2-40B4-BE49-F238E27FC236}">
                              <a16:creationId xmlns:a16="http://schemas.microsoft.com/office/drawing/2014/main" id="{A5F5767F-F8F7-4EE7-ABA8-A3719C99A28E}"/>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1" name="Oval 540">
                          <a:extLst>
                            <a:ext uri="{FF2B5EF4-FFF2-40B4-BE49-F238E27FC236}">
                              <a16:creationId xmlns:a16="http://schemas.microsoft.com/office/drawing/2014/main" id="{EADDAC68-395B-4DA6-BAFD-7B2D29B77A5C}"/>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37" name="Group 536">
                        <a:extLst>
                          <a:ext uri="{FF2B5EF4-FFF2-40B4-BE49-F238E27FC236}">
                            <a16:creationId xmlns:a16="http://schemas.microsoft.com/office/drawing/2014/main" id="{9ECEC5E6-193D-408F-9194-81305B7E1CD3}"/>
                          </a:ext>
                        </a:extLst>
                      </p:cNvPr>
                      <p:cNvGrpSpPr/>
                      <p:nvPr/>
                    </p:nvGrpSpPr>
                    <p:grpSpPr>
                      <a:xfrm>
                        <a:off x="7445561" y="2016550"/>
                        <a:ext cx="143154" cy="72000"/>
                        <a:chOff x="7020272" y="2016344"/>
                        <a:chExt cx="143154" cy="72000"/>
                      </a:xfrm>
                    </p:grpSpPr>
                    <p:sp>
                      <p:nvSpPr>
                        <p:cNvPr id="538" name="Oval 537">
                          <a:extLst>
                            <a:ext uri="{FF2B5EF4-FFF2-40B4-BE49-F238E27FC236}">
                              <a16:creationId xmlns:a16="http://schemas.microsoft.com/office/drawing/2014/main" id="{FDA4915C-6A56-4AEE-AD67-7B6145B0D9A6}"/>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9" name="Oval 538">
                          <a:extLst>
                            <a:ext uri="{FF2B5EF4-FFF2-40B4-BE49-F238E27FC236}">
                              <a16:creationId xmlns:a16="http://schemas.microsoft.com/office/drawing/2014/main" id="{367CC91E-5CE2-4CF7-8BD8-7E9CBDEBD7C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32" name="Oval 531">
                      <a:extLst>
                        <a:ext uri="{FF2B5EF4-FFF2-40B4-BE49-F238E27FC236}">
                          <a16:creationId xmlns:a16="http://schemas.microsoft.com/office/drawing/2014/main" id="{5542FD72-A49A-4E05-9AD5-9E2E353E76E9}"/>
                        </a:ext>
                      </a:extLst>
                    </p:cNvPr>
                    <p:cNvSpPr/>
                    <p:nvPr/>
                  </p:nvSpPr>
                  <p:spPr>
                    <a:xfrm rot="10800000">
                      <a:off x="6130175" y="1736721"/>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28" name="Group 527">
                    <a:extLst>
                      <a:ext uri="{FF2B5EF4-FFF2-40B4-BE49-F238E27FC236}">
                        <a16:creationId xmlns:a16="http://schemas.microsoft.com/office/drawing/2014/main" id="{BB9D4D68-8B25-4B42-86B9-37A41A47A475}"/>
                      </a:ext>
                    </a:extLst>
                  </p:cNvPr>
                  <p:cNvGrpSpPr/>
                  <p:nvPr/>
                </p:nvGrpSpPr>
                <p:grpSpPr>
                  <a:xfrm>
                    <a:off x="5548421" y="3298304"/>
                    <a:ext cx="72096" cy="72008"/>
                    <a:chOff x="5278293" y="1864239"/>
                    <a:chExt cx="72096" cy="72008"/>
                  </a:xfrm>
                </p:grpSpPr>
                <p:sp>
                  <p:nvSpPr>
                    <p:cNvPr id="529" name="Chord 528">
                      <a:extLst>
                        <a:ext uri="{FF2B5EF4-FFF2-40B4-BE49-F238E27FC236}">
                          <a16:creationId xmlns:a16="http://schemas.microsoft.com/office/drawing/2014/main" id="{B9B33019-B1DB-4AE9-BB6F-6CC4FAC6EB58}"/>
                        </a:ext>
                      </a:extLst>
                    </p:cNvPr>
                    <p:cNvSpPr/>
                    <p:nvPr/>
                  </p:nvSpPr>
                  <p:spPr>
                    <a:xfrm>
                      <a:off x="5278293" y="1864239"/>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0" name="Chord 529">
                      <a:extLst>
                        <a:ext uri="{FF2B5EF4-FFF2-40B4-BE49-F238E27FC236}">
                          <a16:creationId xmlns:a16="http://schemas.microsoft.com/office/drawing/2014/main" id="{09AAA6D0-2684-409A-8B39-F0AE5B64A8F9}"/>
                        </a:ext>
                      </a:extLst>
                    </p:cNvPr>
                    <p:cNvSpPr/>
                    <p:nvPr/>
                  </p:nvSpPr>
                  <p:spPr>
                    <a:xfrm rot="10800000">
                      <a:off x="5278389" y="1864239"/>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6" name="Group 495">
                  <a:extLst>
                    <a:ext uri="{FF2B5EF4-FFF2-40B4-BE49-F238E27FC236}">
                      <a16:creationId xmlns:a16="http://schemas.microsoft.com/office/drawing/2014/main" id="{6DE82F8A-3D7A-4A58-8004-3F570A87924D}"/>
                    </a:ext>
                  </a:extLst>
                </p:cNvPr>
                <p:cNvGrpSpPr/>
                <p:nvPr/>
              </p:nvGrpSpPr>
              <p:grpSpPr>
                <a:xfrm rot="10800000">
                  <a:off x="5058373" y="3921356"/>
                  <a:ext cx="712395" cy="72206"/>
                  <a:chOff x="7020272" y="2016447"/>
                  <a:chExt cx="712395" cy="72206"/>
                </a:xfrm>
              </p:grpSpPr>
              <p:sp>
                <p:nvSpPr>
                  <p:cNvPr id="513" name="Oval 512">
                    <a:extLst>
                      <a:ext uri="{FF2B5EF4-FFF2-40B4-BE49-F238E27FC236}">
                        <a16:creationId xmlns:a16="http://schemas.microsoft.com/office/drawing/2014/main" id="{C1AD80D5-304B-4E03-B693-03861702604C}"/>
                      </a:ext>
                    </a:extLst>
                  </p:cNvPr>
                  <p:cNvSpPr/>
                  <p:nvPr/>
                </p:nvSpPr>
                <p:spPr>
                  <a:xfrm>
                    <a:off x="7660659" y="2016447"/>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14" name="Group 513">
                    <a:extLst>
                      <a:ext uri="{FF2B5EF4-FFF2-40B4-BE49-F238E27FC236}">
                        <a16:creationId xmlns:a16="http://schemas.microsoft.com/office/drawing/2014/main" id="{B07B1520-4D02-4C39-8C42-47ECFB969E14}"/>
                      </a:ext>
                    </a:extLst>
                  </p:cNvPr>
                  <p:cNvGrpSpPr/>
                  <p:nvPr/>
                </p:nvGrpSpPr>
                <p:grpSpPr>
                  <a:xfrm>
                    <a:off x="7020272" y="2016653"/>
                    <a:ext cx="143154" cy="72000"/>
                    <a:chOff x="7020272" y="2016447"/>
                    <a:chExt cx="143154" cy="72000"/>
                  </a:xfrm>
                </p:grpSpPr>
                <p:sp>
                  <p:nvSpPr>
                    <p:cNvPr id="525" name="Oval 524">
                      <a:extLst>
                        <a:ext uri="{FF2B5EF4-FFF2-40B4-BE49-F238E27FC236}">
                          <a16:creationId xmlns:a16="http://schemas.microsoft.com/office/drawing/2014/main" id="{DEC33F29-B8A6-4E78-AEF7-E6D6A8EB9FD6}"/>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6" name="Oval 525">
                      <a:extLst>
                        <a:ext uri="{FF2B5EF4-FFF2-40B4-BE49-F238E27FC236}">
                          <a16:creationId xmlns:a16="http://schemas.microsoft.com/office/drawing/2014/main" id="{4C8A11CA-D8A0-4974-BBCD-5E205BF63E24}"/>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15" name="Group 514">
                    <a:extLst>
                      <a:ext uri="{FF2B5EF4-FFF2-40B4-BE49-F238E27FC236}">
                        <a16:creationId xmlns:a16="http://schemas.microsoft.com/office/drawing/2014/main" id="{07A6D57D-339A-4EE5-9D38-01451C96BE13}"/>
                      </a:ext>
                    </a:extLst>
                  </p:cNvPr>
                  <p:cNvGrpSpPr/>
                  <p:nvPr/>
                </p:nvGrpSpPr>
                <p:grpSpPr>
                  <a:xfrm>
                    <a:off x="7162035" y="2016653"/>
                    <a:ext cx="143154" cy="72000"/>
                    <a:chOff x="7020272" y="2016447"/>
                    <a:chExt cx="143154" cy="72000"/>
                  </a:xfrm>
                </p:grpSpPr>
                <p:sp>
                  <p:nvSpPr>
                    <p:cNvPr id="523" name="Oval 522">
                      <a:extLst>
                        <a:ext uri="{FF2B5EF4-FFF2-40B4-BE49-F238E27FC236}">
                          <a16:creationId xmlns:a16="http://schemas.microsoft.com/office/drawing/2014/main" id="{BD033E9F-A8F7-4538-9F69-BF35EA4C10A8}"/>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4" name="Oval 523">
                      <a:extLst>
                        <a:ext uri="{FF2B5EF4-FFF2-40B4-BE49-F238E27FC236}">
                          <a16:creationId xmlns:a16="http://schemas.microsoft.com/office/drawing/2014/main" id="{4E3FED4A-4470-4954-8F79-44FDEE20964F}"/>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16" name="Group 515">
                    <a:extLst>
                      <a:ext uri="{FF2B5EF4-FFF2-40B4-BE49-F238E27FC236}">
                        <a16:creationId xmlns:a16="http://schemas.microsoft.com/office/drawing/2014/main" id="{DB74A04A-75DD-4B5D-8626-0D033E943F76}"/>
                      </a:ext>
                    </a:extLst>
                  </p:cNvPr>
                  <p:cNvGrpSpPr/>
                  <p:nvPr/>
                </p:nvGrpSpPr>
                <p:grpSpPr>
                  <a:xfrm>
                    <a:off x="7303798" y="2016653"/>
                    <a:ext cx="143154" cy="72000"/>
                    <a:chOff x="7020272" y="2016447"/>
                    <a:chExt cx="143154" cy="72000"/>
                  </a:xfrm>
                </p:grpSpPr>
                <p:sp>
                  <p:nvSpPr>
                    <p:cNvPr id="521" name="Oval 520">
                      <a:extLst>
                        <a:ext uri="{FF2B5EF4-FFF2-40B4-BE49-F238E27FC236}">
                          <a16:creationId xmlns:a16="http://schemas.microsoft.com/office/drawing/2014/main" id="{824A4E10-9D94-45A6-B0F5-960A0869C146}"/>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2" name="Oval 521">
                      <a:extLst>
                        <a:ext uri="{FF2B5EF4-FFF2-40B4-BE49-F238E27FC236}">
                          <a16:creationId xmlns:a16="http://schemas.microsoft.com/office/drawing/2014/main" id="{3A2C90FD-25F1-40D0-B00E-33E49BC66646}"/>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17" name="Oval 516">
                    <a:extLst>
                      <a:ext uri="{FF2B5EF4-FFF2-40B4-BE49-F238E27FC236}">
                        <a16:creationId xmlns:a16="http://schemas.microsoft.com/office/drawing/2014/main" id="{6E0AF710-FAE7-4D0D-B953-B6576E33DCC5}"/>
                      </a:ext>
                    </a:extLst>
                  </p:cNvPr>
                  <p:cNvSpPr/>
                  <p:nvPr/>
                </p:nvSpPr>
                <p:spPr>
                  <a:xfrm>
                    <a:off x="7445561" y="2016653"/>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18" name="Group 517">
                    <a:extLst>
                      <a:ext uri="{FF2B5EF4-FFF2-40B4-BE49-F238E27FC236}">
                        <a16:creationId xmlns:a16="http://schemas.microsoft.com/office/drawing/2014/main" id="{64979723-70FD-4E8E-9C94-1AD254E762A7}"/>
                      </a:ext>
                    </a:extLst>
                  </p:cNvPr>
                  <p:cNvGrpSpPr/>
                  <p:nvPr/>
                </p:nvGrpSpPr>
                <p:grpSpPr>
                  <a:xfrm rot="10800000">
                    <a:off x="7583805" y="2016645"/>
                    <a:ext cx="72008" cy="72008"/>
                    <a:chOff x="8034534" y="1350604"/>
                    <a:chExt cx="72008" cy="72008"/>
                  </a:xfrm>
                </p:grpSpPr>
                <p:sp>
                  <p:nvSpPr>
                    <p:cNvPr id="519" name="Chord 518">
                      <a:extLst>
                        <a:ext uri="{FF2B5EF4-FFF2-40B4-BE49-F238E27FC236}">
                          <a16:creationId xmlns:a16="http://schemas.microsoft.com/office/drawing/2014/main" id="{97BAAA79-3C14-4B41-93D7-77A5CF262085}"/>
                        </a:ext>
                      </a:extLst>
                    </p:cNvPr>
                    <p:cNvSpPr/>
                    <p:nvPr/>
                  </p:nvSpPr>
                  <p:spPr>
                    <a:xfrm>
                      <a:off x="8034542" y="1350604"/>
                      <a:ext cx="72000" cy="72008"/>
                    </a:xfrm>
                    <a:prstGeom prst="chord">
                      <a:avLst>
                        <a:gd name="adj1" fmla="val 5473719"/>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0" name="Chord 519">
                      <a:extLst>
                        <a:ext uri="{FF2B5EF4-FFF2-40B4-BE49-F238E27FC236}">
                          <a16:creationId xmlns:a16="http://schemas.microsoft.com/office/drawing/2014/main" id="{87AA3133-503B-4CB2-8E21-5E545B12943C}"/>
                        </a:ext>
                      </a:extLst>
                    </p:cNvPr>
                    <p:cNvSpPr/>
                    <p:nvPr/>
                  </p:nvSpPr>
                  <p:spPr>
                    <a:xfrm rot="10800000">
                      <a:off x="8034534" y="1350604"/>
                      <a:ext cx="72000" cy="72008"/>
                    </a:xfrm>
                    <a:prstGeom prst="chord">
                      <a:avLst>
                        <a:gd name="adj1" fmla="val 547371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7" name="Group 496">
                  <a:extLst>
                    <a:ext uri="{FF2B5EF4-FFF2-40B4-BE49-F238E27FC236}">
                      <a16:creationId xmlns:a16="http://schemas.microsoft.com/office/drawing/2014/main" id="{419EFC9E-DC2A-4B38-9B53-06F61532600A}"/>
                    </a:ext>
                  </a:extLst>
                </p:cNvPr>
                <p:cNvGrpSpPr/>
                <p:nvPr/>
              </p:nvGrpSpPr>
              <p:grpSpPr>
                <a:xfrm>
                  <a:off x="5058373" y="4456704"/>
                  <a:ext cx="712395" cy="72001"/>
                  <a:chOff x="6058630" y="1736720"/>
                  <a:chExt cx="712395" cy="72001"/>
                </a:xfrm>
              </p:grpSpPr>
              <p:grpSp>
                <p:nvGrpSpPr>
                  <p:cNvPr id="498" name="Group 497">
                    <a:extLst>
                      <a:ext uri="{FF2B5EF4-FFF2-40B4-BE49-F238E27FC236}">
                        <a16:creationId xmlns:a16="http://schemas.microsoft.com/office/drawing/2014/main" id="{32E4BFAF-B2B6-4B4C-BF5F-698CC7D92624}"/>
                      </a:ext>
                    </a:extLst>
                  </p:cNvPr>
                  <p:cNvGrpSpPr/>
                  <p:nvPr/>
                </p:nvGrpSpPr>
                <p:grpSpPr>
                  <a:xfrm rot="10800000">
                    <a:off x="6058630" y="1736720"/>
                    <a:ext cx="712395" cy="72001"/>
                    <a:chOff x="7020272" y="2016550"/>
                    <a:chExt cx="712395" cy="72001"/>
                  </a:xfrm>
                </p:grpSpPr>
                <p:sp>
                  <p:nvSpPr>
                    <p:cNvPr id="500" name="Oval 499">
                      <a:extLst>
                        <a:ext uri="{FF2B5EF4-FFF2-40B4-BE49-F238E27FC236}">
                          <a16:creationId xmlns:a16="http://schemas.microsoft.com/office/drawing/2014/main" id="{02BD6C46-E282-468F-BDCC-7EEAEAD396F0}"/>
                        </a:ext>
                      </a:extLst>
                    </p:cNvPr>
                    <p:cNvSpPr/>
                    <p:nvPr/>
                  </p:nvSpPr>
                  <p:spPr>
                    <a:xfrm>
                      <a:off x="7660659" y="2016550"/>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01" name="Group 500">
                      <a:extLst>
                        <a:ext uri="{FF2B5EF4-FFF2-40B4-BE49-F238E27FC236}">
                          <a16:creationId xmlns:a16="http://schemas.microsoft.com/office/drawing/2014/main" id="{C67488A9-C12A-4B18-A673-0AB63649F2CB}"/>
                        </a:ext>
                      </a:extLst>
                    </p:cNvPr>
                    <p:cNvGrpSpPr/>
                    <p:nvPr/>
                  </p:nvGrpSpPr>
                  <p:grpSpPr>
                    <a:xfrm>
                      <a:off x="7020272" y="2016550"/>
                      <a:ext cx="143154" cy="72001"/>
                      <a:chOff x="7020272" y="2016344"/>
                      <a:chExt cx="143154" cy="72001"/>
                    </a:xfrm>
                  </p:grpSpPr>
                  <p:sp>
                    <p:nvSpPr>
                      <p:cNvPr id="511" name="Oval 510">
                        <a:extLst>
                          <a:ext uri="{FF2B5EF4-FFF2-40B4-BE49-F238E27FC236}">
                            <a16:creationId xmlns:a16="http://schemas.microsoft.com/office/drawing/2014/main" id="{874B4F86-BB40-4A0E-99F0-ED65B2B0AABA}"/>
                          </a:ext>
                        </a:extLst>
                      </p:cNvPr>
                      <p:cNvSpPr/>
                      <p:nvPr/>
                    </p:nvSpPr>
                    <p:spPr>
                      <a:xfrm>
                        <a:off x="7020272" y="2016345"/>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2" name="Oval 511">
                        <a:extLst>
                          <a:ext uri="{FF2B5EF4-FFF2-40B4-BE49-F238E27FC236}">
                            <a16:creationId xmlns:a16="http://schemas.microsoft.com/office/drawing/2014/main" id="{A110E8A7-745E-4F9B-9D83-39748CA019B0}"/>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2" name="Group 501">
                      <a:extLst>
                        <a:ext uri="{FF2B5EF4-FFF2-40B4-BE49-F238E27FC236}">
                          <a16:creationId xmlns:a16="http://schemas.microsoft.com/office/drawing/2014/main" id="{B8C4061C-6F6C-4FF9-80DE-48264FD8787B}"/>
                        </a:ext>
                      </a:extLst>
                    </p:cNvPr>
                    <p:cNvGrpSpPr/>
                    <p:nvPr/>
                  </p:nvGrpSpPr>
                  <p:grpSpPr>
                    <a:xfrm>
                      <a:off x="7162035" y="2016550"/>
                      <a:ext cx="143154" cy="72000"/>
                      <a:chOff x="7020272" y="2016344"/>
                      <a:chExt cx="143154" cy="72000"/>
                    </a:xfrm>
                  </p:grpSpPr>
                  <p:sp>
                    <p:nvSpPr>
                      <p:cNvPr id="509" name="Oval 508">
                        <a:extLst>
                          <a:ext uri="{FF2B5EF4-FFF2-40B4-BE49-F238E27FC236}">
                            <a16:creationId xmlns:a16="http://schemas.microsoft.com/office/drawing/2014/main" id="{6A20622E-117F-46B4-8CAF-C2C21FA669FC}"/>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0" name="Oval 509">
                        <a:extLst>
                          <a:ext uri="{FF2B5EF4-FFF2-40B4-BE49-F238E27FC236}">
                            <a16:creationId xmlns:a16="http://schemas.microsoft.com/office/drawing/2014/main" id="{98E3141E-1B49-4F1F-A666-653D4AD1CCF8}"/>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3" name="Group 502">
                      <a:extLst>
                        <a:ext uri="{FF2B5EF4-FFF2-40B4-BE49-F238E27FC236}">
                          <a16:creationId xmlns:a16="http://schemas.microsoft.com/office/drawing/2014/main" id="{86B8A76A-860F-4721-85D2-78B008921C0D}"/>
                        </a:ext>
                      </a:extLst>
                    </p:cNvPr>
                    <p:cNvGrpSpPr/>
                    <p:nvPr/>
                  </p:nvGrpSpPr>
                  <p:grpSpPr>
                    <a:xfrm>
                      <a:off x="7303798" y="2016550"/>
                      <a:ext cx="143154" cy="72000"/>
                      <a:chOff x="7020272" y="2016344"/>
                      <a:chExt cx="143154" cy="72000"/>
                    </a:xfrm>
                  </p:grpSpPr>
                  <p:sp>
                    <p:nvSpPr>
                      <p:cNvPr id="507" name="Oval 506">
                        <a:extLst>
                          <a:ext uri="{FF2B5EF4-FFF2-40B4-BE49-F238E27FC236}">
                            <a16:creationId xmlns:a16="http://schemas.microsoft.com/office/drawing/2014/main" id="{6B7A70E9-C193-4381-A130-B773A0615BB2}"/>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8" name="Oval 507">
                        <a:extLst>
                          <a:ext uri="{FF2B5EF4-FFF2-40B4-BE49-F238E27FC236}">
                            <a16:creationId xmlns:a16="http://schemas.microsoft.com/office/drawing/2014/main" id="{B52A68B0-D879-43A6-B37E-47E33CD176C4}"/>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4" name="Group 503">
                      <a:extLst>
                        <a:ext uri="{FF2B5EF4-FFF2-40B4-BE49-F238E27FC236}">
                          <a16:creationId xmlns:a16="http://schemas.microsoft.com/office/drawing/2014/main" id="{AC7781F2-AC6D-4FF8-B8FC-85A7815ADA89}"/>
                        </a:ext>
                      </a:extLst>
                    </p:cNvPr>
                    <p:cNvGrpSpPr/>
                    <p:nvPr/>
                  </p:nvGrpSpPr>
                  <p:grpSpPr>
                    <a:xfrm>
                      <a:off x="7445561" y="2016550"/>
                      <a:ext cx="143154" cy="72000"/>
                      <a:chOff x="7020272" y="2016344"/>
                      <a:chExt cx="143154" cy="72000"/>
                    </a:xfrm>
                  </p:grpSpPr>
                  <p:sp>
                    <p:nvSpPr>
                      <p:cNvPr id="505" name="Oval 504">
                        <a:extLst>
                          <a:ext uri="{FF2B5EF4-FFF2-40B4-BE49-F238E27FC236}">
                            <a16:creationId xmlns:a16="http://schemas.microsoft.com/office/drawing/2014/main" id="{FEB0F33A-B55F-486C-A9C6-CB6C704F7AC3}"/>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6" name="Oval 505">
                        <a:extLst>
                          <a:ext uri="{FF2B5EF4-FFF2-40B4-BE49-F238E27FC236}">
                            <a16:creationId xmlns:a16="http://schemas.microsoft.com/office/drawing/2014/main" id="{11B7A9AC-C42D-4C34-AB8F-58B4939CE2CD}"/>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499" name="Oval 498">
                    <a:extLst>
                      <a:ext uri="{FF2B5EF4-FFF2-40B4-BE49-F238E27FC236}">
                        <a16:creationId xmlns:a16="http://schemas.microsoft.com/office/drawing/2014/main" id="{2F9BF260-0D5A-4970-A758-083E61A8AD30}"/>
                      </a:ext>
                    </a:extLst>
                  </p:cNvPr>
                  <p:cNvSpPr/>
                  <p:nvPr/>
                </p:nvSpPr>
                <p:spPr>
                  <a:xfrm rot="10800000">
                    <a:off x="6130175" y="1736721"/>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56" name="Group 455">
                <a:extLst>
                  <a:ext uri="{FF2B5EF4-FFF2-40B4-BE49-F238E27FC236}">
                    <a16:creationId xmlns:a16="http://schemas.microsoft.com/office/drawing/2014/main" id="{D3BDFD60-8023-4145-8052-873BEC005A7D}"/>
                  </a:ext>
                </a:extLst>
              </p:cNvPr>
              <p:cNvGrpSpPr/>
              <p:nvPr/>
            </p:nvGrpSpPr>
            <p:grpSpPr>
              <a:xfrm>
                <a:off x="2350140" y="1535559"/>
                <a:ext cx="1990655" cy="2663682"/>
                <a:chOff x="2350140" y="1535559"/>
                <a:chExt cx="1990655" cy="2663682"/>
              </a:xfrm>
            </p:grpSpPr>
            <p:grpSp>
              <p:nvGrpSpPr>
                <p:cNvPr id="457" name="Group 456">
                  <a:extLst>
                    <a:ext uri="{FF2B5EF4-FFF2-40B4-BE49-F238E27FC236}">
                      <a16:creationId xmlns:a16="http://schemas.microsoft.com/office/drawing/2014/main" id="{2A73F213-3E63-4867-BC28-1553408F7687}"/>
                    </a:ext>
                  </a:extLst>
                </p:cNvPr>
                <p:cNvGrpSpPr/>
                <p:nvPr/>
              </p:nvGrpSpPr>
              <p:grpSpPr>
                <a:xfrm>
                  <a:off x="2350140" y="3196406"/>
                  <a:ext cx="288000" cy="288000"/>
                  <a:chOff x="1907704" y="4941168"/>
                  <a:chExt cx="288000" cy="288000"/>
                </a:xfrm>
              </p:grpSpPr>
              <p:sp>
                <p:nvSpPr>
                  <p:cNvPr id="479" name="Oval 478">
                    <a:extLst>
                      <a:ext uri="{FF2B5EF4-FFF2-40B4-BE49-F238E27FC236}">
                        <a16:creationId xmlns:a16="http://schemas.microsoft.com/office/drawing/2014/main" id="{08E629E8-FE6A-4CD7-8501-7E6E211302F1}"/>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0" name="Multiply 207">
                    <a:extLst>
                      <a:ext uri="{FF2B5EF4-FFF2-40B4-BE49-F238E27FC236}">
                        <a16:creationId xmlns:a16="http://schemas.microsoft.com/office/drawing/2014/main" id="{D1B098CB-01A9-4148-B291-47CCBE32C2D2}"/>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58" name="Group 457">
                  <a:extLst>
                    <a:ext uri="{FF2B5EF4-FFF2-40B4-BE49-F238E27FC236}">
                      <a16:creationId xmlns:a16="http://schemas.microsoft.com/office/drawing/2014/main" id="{2A8A4A22-3D8C-4BE6-A7E9-4794AD7C6921}"/>
                    </a:ext>
                  </a:extLst>
                </p:cNvPr>
                <p:cNvGrpSpPr/>
                <p:nvPr/>
              </p:nvGrpSpPr>
              <p:grpSpPr>
                <a:xfrm>
                  <a:off x="2352424" y="2503870"/>
                  <a:ext cx="288000" cy="288000"/>
                  <a:chOff x="1547664" y="4274601"/>
                  <a:chExt cx="288000" cy="288000"/>
                </a:xfrm>
              </p:grpSpPr>
              <p:sp>
                <p:nvSpPr>
                  <p:cNvPr id="475" name="Oval 474">
                    <a:extLst>
                      <a:ext uri="{FF2B5EF4-FFF2-40B4-BE49-F238E27FC236}">
                        <a16:creationId xmlns:a16="http://schemas.microsoft.com/office/drawing/2014/main" id="{48D3DFE3-C708-44E1-94C3-F7E93DD7D701}"/>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76" name="Group 475">
                    <a:extLst>
                      <a:ext uri="{FF2B5EF4-FFF2-40B4-BE49-F238E27FC236}">
                        <a16:creationId xmlns:a16="http://schemas.microsoft.com/office/drawing/2014/main" id="{AB07BDB4-F816-4885-B542-2847D66C50DC}"/>
                      </a:ext>
                    </a:extLst>
                  </p:cNvPr>
                  <p:cNvGrpSpPr/>
                  <p:nvPr/>
                </p:nvGrpSpPr>
                <p:grpSpPr>
                  <a:xfrm rot="18653626">
                    <a:off x="1601663" y="4323589"/>
                    <a:ext cx="180000" cy="110299"/>
                    <a:chOff x="1916210" y="4217290"/>
                    <a:chExt cx="180000" cy="110299"/>
                  </a:xfrm>
                </p:grpSpPr>
                <p:sp>
                  <p:nvSpPr>
                    <p:cNvPr id="477" name="Rectangle 476">
                      <a:extLst>
                        <a:ext uri="{FF2B5EF4-FFF2-40B4-BE49-F238E27FC236}">
                          <a16:creationId xmlns:a16="http://schemas.microsoft.com/office/drawing/2014/main" id="{0E441E85-74F1-474E-868C-F99881D622BC}"/>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8" name="Rectangle 477">
                      <a:extLst>
                        <a:ext uri="{FF2B5EF4-FFF2-40B4-BE49-F238E27FC236}">
                          <a16:creationId xmlns:a16="http://schemas.microsoft.com/office/drawing/2014/main" id="{70E1A072-990F-4217-9E5F-51EC78740749}"/>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59" name="Group 458">
                  <a:extLst>
                    <a:ext uri="{FF2B5EF4-FFF2-40B4-BE49-F238E27FC236}">
                      <a16:creationId xmlns:a16="http://schemas.microsoft.com/office/drawing/2014/main" id="{51E0F392-15CB-4AE6-90FF-128AABF0EBFC}"/>
                    </a:ext>
                  </a:extLst>
                </p:cNvPr>
                <p:cNvGrpSpPr/>
                <p:nvPr/>
              </p:nvGrpSpPr>
              <p:grpSpPr>
                <a:xfrm>
                  <a:off x="4041839" y="1535559"/>
                  <a:ext cx="288000" cy="288000"/>
                  <a:chOff x="1547664" y="4274601"/>
                  <a:chExt cx="288000" cy="288000"/>
                </a:xfrm>
              </p:grpSpPr>
              <p:sp>
                <p:nvSpPr>
                  <p:cNvPr id="471" name="Oval 470">
                    <a:extLst>
                      <a:ext uri="{FF2B5EF4-FFF2-40B4-BE49-F238E27FC236}">
                        <a16:creationId xmlns:a16="http://schemas.microsoft.com/office/drawing/2014/main" id="{27980BCF-4E86-4683-8588-2B8861ABE532}"/>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72" name="Group 471">
                    <a:extLst>
                      <a:ext uri="{FF2B5EF4-FFF2-40B4-BE49-F238E27FC236}">
                        <a16:creationId xmlns:a16="http://schemas.microsoft.com/office/drawing/2014/main" id="{98D5AC99-971A-4627-A06F-757D73B525D7}"/>
                      </a:ext>
                    </a:extLst>
                  </p:cNvPr>
                  <p:cNvGrpSpPr/>
                  <p:nvPr/>
                </p:nvGrpSpPr>
                <p:grpSpPr>
                  <a:xfrm rot="18653626">
                    <a:off x="1601663" y="4323589"/>
                    <a:ext cx="180000" cy="110299"/>
                    <a:chOff x="1916210" y="4217290"/>
                    <a:chExt cx="180000" cy="110299"/>
                  </a:xfrm>
                </p:grpSpPr>
                <p:sp>
                  <p:nvSpPr>
                    <p:cNvPr id="473" name="Rectangle 472">
                      <a:extLst>
                        <a:ext uri="{FF2B5EF4-FFF2-40B4-BE49-F238E27FC236}">
                          <a16:creationId xmlns:a16="http://schemas.microsoft.com/office/drawing/2014/main" id="{D48BA601-1DD9-4B42-821C-860A21CC8EFC}"/>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4" name="Rectangle 473">
                      <a:extLst>
                        <a:ext uri="{FF2B5EF4-FFF2-40B4-BE49-F238E27FC236}">
                          <a16:creationId xmlns:a16="http://schemas.microsoft.com/office/drawing/2014/main" id="{A1D93E72-E586-44AF-8DE7-A03318554536}"/>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60" name="Group 459">
                  <a:extLst>
                    <a:ext uri="{FF2B5EF4-FFF2-40B4-BE49-F238E27FC236}">
                      <a16:creationId xmlns:a16="http://schemas.microsoft.com/office/drawing/2014/main" id="{C7AE0282-8810-4EC7-8680-C9749023AD73}"/>
                    </a:ext>
                  </a:extLst>
                </p:cNvPr>
                <p:cNvGrpSpPr/>
                <p:nvPr/>
              </p:nvGrpSpPr>
              <p:grpSpPr>
                <a:xfrm>
                  <a:off x="4044136" y="2325939"/>
                  <a:ext cx="288000" cy="288000"/>
                  <a:chOff x="1907704" y="4941168"/>
                  <a:chExt cx="288000" cy="288000"/>
                </a:xfrm>
              </p:grpSpPr>
              <p:sp>
                <p:nvSpPr>
                  <p:cNvPr id="469" name="Oval 468">
                    <a:extLst>
                      <a:ext uri="{FF2B5EF4-FFF2-40B4-BE49-F238E27FC236}">
                        <a16:creationId xmlns:a16="http://schemas.microsoft.com/office/drawing/2014/main" id="{CDE7B5A6-19A9-460F-BA1F-A2BF84F25C57}"/>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0" name="Multiply 197">
                    <a:extLst>
                      <a:ext uri="{FF2B5EF4-FFF2-40B4-BE49-F238E27FC236}">
                        <a16:creationId xmlns:a16="http://schemas.microsoft.com/office/drawing/2014/main" id="{E09DAE01-105E-4EA5-B3F5-6EA9EAF7E49C}"/>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61" name="Group 460">
                  <a:extLst>
                    <a:ext uri="{FF2B5EF4-FFF2-40B4-BE49-F238E27FC236}">
                      <a16:creationId xmlns:a16="http://schemas.microsoft.com/office/drawing/2014/main" id="{1C54C1AD-CB2C-486A-B45C-BFFD6E55F621}"/>
                    </a:ext>
                  </a:extLst>
                </p:cNvPr>
                <p:cNvGrpSpPr/>
                <p:nvPr/>
              </p:nvGrpSpPr>
              <p:grpSpPr>
                <a:xfrm>
                  <a:off x="4049382" y="3120737"/>
                  <a:ext cx="288000" cy="288000"/>
                  <a:chOff x="1547664" y="4274601"/>
                  <a:chExt cx="288000" cy="288000"/>
                </a:xfrm>
              </p:grpSpPr>
              <p:sp>
                <p:nvSpPr>
                  <p:cNvPr id="465" name="Oval 464">
                    <a:extLst>
                      <a:ext uri="{FF2B5EF4-FFF2-40B4-BE49-F238E27FC236}">
                        <a16:creationId xmlns:a16="http://schemas.microsoft.com/office/drawing/2014/main" id="{58241757-B855-450D-B4A0-7B8216AA4801}"/>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66" name="Group 465">
                    <a:extLst>
                      <a:ext uri="{FF2B5EF4-FFF2-40B4-BE49-F238E27FC236}">
                        <a16:creationId xmlns:a16="http://schemas.microsoft.com/office/drawing/2014/main" id="{24F2396D-3834-4D64-8E02-159B8AB9119A}"/>
                      </a:ext>
                    </a:extLst>
                  </p:cNvPr>
                  <p:cNvGrpSpPr/>
                  <p:nvPr/>
                </p:nvGrpSpPr>
                <p:grpSpPr>
                  <a:xfrm rot="18653626">
                    <a:off x="1601663" y="4323589"/>
                    <a:ext cx="180000" cy="110299"/>
                    <a:chOff x="1916210" y="4217290"/>
                    <a:chExt cx="180000" cy="110299"/>
                  </a:xfrm>
                </p:grpSpPr>
                <p:sp>
                  <p:nvSpPr>
                    <p:cNvPr id="467" name="Rectangle 466">
                      <a:extLst>
                        <a:ext uri="{FF2B5EF4-FFF2-40B4-BE49-F238E27FC236}">
                          <a16:creationId xmlns:a16="http://schemas.microsoft.com/office/drawing/2014/main" id="{2C09DC2F-D2E2-4A24-AED5-1ECE4F6B9148}"/>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8" name="Rectangle 467">
                      <a:extLst>
                        <a:ext uri="{FF2B5EF4-FFF2-40B4-BE49-F238E27FC236}">
                          <a16:creationId xmlns:a16="http://schemas.microsoft.com/office/drawing/2014/main" id="{01579770-6FB5-46A6-A0D2-B973FAD66765}"/>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62" name="Group 461">
                  <a:extLst>
                    <a:ext uri="{FF2B5EF4-FFF2-40B4-BE49-F238E27FC236}">
                      <a16:creationId xmlns:a16="http://schemas.microsoft.com/office/drawing/2014/main" id="{D1A9C13B-FDC4-4EFF-8EB1-075BBD1A8B85}"/>
                    </a:ext>
                  </a:extLst>
                </p:cNvPr>
                <p:cNvGrpSpPr/>
                <p:nvPr/>
              </p:nvGrpSpPr>
              <p:grpSpPr>
                <a:xfrm>
                  <a:off x="4052795" y="3911241"/>
                  <a:ext cx="288000" cy="288000"/>
                  <a:chOff x="1907704" y="4941168"/>
                  <a:chExt cx="288000" cy="288000"/>
                </a:xfrm>
              </p:grpSpPr>
              <p:sp>
                <p:nvSpPr>
                  <p:cNvPr id="463" name="Oval 462">
                    <a:extLst>
                      <a:ext uri="{FF2B5EF4-FFF2-40B4-BE49-F238E27FC236}">
                        <a16:creationId xmlns:a16="http://schemas.microsoft.com/office/drawing/2014/main" id="{0E5C893C-7F91-4DED-8C20-891A8C632323}"/>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4" name="Multiply 191">
                    <a:extLst>
                      <a:ext uri="{FF2B5EF4-FFF2-40B4-BE49-F238E27FC236}">
                        <a16:creationId xmlns:a16="http://schemas.microsoft.com/office/drawing/2014/main" id="{B83F3228-08AB-44AD-A09B-DFADB05621A9}"/>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sp>
          <p:nvSpPr>
            <p:cNvPr id="454" name="Oval 453">
              <a:extLst>
                <a:ext uri="{FF2B5EF4-FFF2-40B4-BE49-F238E27FC236}">
                  <a16:creationId xmlns:a16="http://schemas.microsoft.com/office/drawing/2014/main" id="{04E19BF1-4217-423F-B23D-2A20E86EC8CD}"/>
                </a:ext>
              </a:extLst>
            </p:cNvPr>
            <p:cNvSpPr/>
            <p:nvPr/>
          </p:nvSpPr>
          <p:spPr>
            <a:xfrm rot="10800000">
              <a:off x="6603197" y="4710846"/>
              <a:ext cx="77892" cy="82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 name="Group 4">
            <a:extLst>
              <a:ext uri="{FF2B5EF4-FFF2-40B4-BE49-F238E27FC236}">
                <a16:creationId xmlns:a16="http://schemas.microsoft.com/office/drawing/2014/main" id="{03671376-B2B2-45C7-99A4-563F6A737547}"/>
              </a:ext>
            </a:extLst>
          </p:cNvPr>
          <p:cNvGrpSpPr/>
          <p:nvPr/>
        </p:nvGrpSpPr>
        <p:grpSpPr>
          <a:xfrm>
            <a:off x="1866076" y="4287635"/>
            <a:ext cx="2763599" cy="2417745"/>
            <a:chOff x="1866076" y="4287635"/>
            <a:chExt cx="2763599" cy="2417745"/>
          </a:xfrm>
        </p:grpSpPr>
        <p:sp>
          <p:nvSpPr>
            <p:cNvPr id="2" name="Arrow: Right 1">
              <a:extLst>
                <a:ext uri="{FF2B5EF4-FFF2-40B4-BE49-F238E27FC236}">
                  <a16:creationId xmlns:a16="http://schemas.microsoft.com/office/drawing/2014/main" id="{788137F3-2B66-4456-A6D9-210A0C966B3E}"/>
                </a:ext>
              </a:extLst>
            </p:cNvPr>
            <p:cNvSpPr/>
            <p:nvPr/>
          </p:nvSpPr>
          <p:spPr>
            <a:xfrm rot="8232636">
              <a:off x="3214114" y="4486697"/>
              <a:ext cx="1415561" cy="40523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Explosion: 8 Points 3">
              <a:extLst>
                <a:ext uri="{FF2B5EF4-FFF2-40B4-BE49-F238E27FC236}">
                  <a16:creationId xmlns:a16="http://schemas.microsoft.com/office/drawing/2014/main" id="{35D2E3D4-8512-4109-B35D-030E398C9B11}"/>
                </a:ext>
              </a:extLst>
            </p:cNvPr>
            <p:cNvSpPr/>
            <p:nvPr/>
          </p:nvSpPr>
          <p:spPr>
            <a:xfrm>
              <a:off x="1866076" y="4287635"/>
              <a:ext cx="2423937" cy="2417745"/>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Obtain NIHSS on </a:t>
              </a:r>
              <a:r>
                <a:rPr lang="en-NZ" u="sng" dirty="0"/>
                <a:t>Day 3</a:t>
              </a:r>
            </a:p>
          </p:txBody>
        </p:sp>
      </p:grpSp>
      <p:sp>
        <p:nvSpPr>
          <p:cNvPr id="183" name="Title 1">
            <a:extLst>
              <a:ext uri="{FF2B5EF4-FFF2-40B4-BE49-F238E27FC236}">
                <a16:creationId xmlns:a16="http://schemas.microsoft.com/office/drawing/2014/main" id="{084EAAB2-58DB-462A-98D0-94A90FBFCC52}"/>
              </a:ext>
            </a:extLst>
          </p:cNvPr>
          <p:cNvSpPr txBox="1">
            <a:spLocks/>
          </p:cNvSpPr>
          <p:nvPr/>
        </p:nvSpPr>
        <p:spPr>
          <a:xfrm>
            <a:off x="542423" y="140205"/>
            <a:ext cx="23701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200" dirty="0">
                <a:solidFill>
                  <a:schemeClr val="bg1"/>
                </a:solidFill>
              </a:rPr>
              <a:t>   MEP </a:t>
            </a:r>
            <a:r>
              <a:rPr lang="en-NZ" sz="4200" b="1" dirty="0"/>
              <a:t>-</a:t>
            </a:r>
            <a:endParaRPr lang="en-NZ" sz="4200" b="1" dirty="0">
              <a:solidFill>
                <a:schemeClr val="bg1"/>
              </a:solidFill>
            </a:endParaRPr>
          </a:p>
        </p:txBody>
      </p:sp>
      <p:sp>
        <p:nvSpPr>
          <p:cNvPr id="182" name="Oval 181">
            <a:extLst>
              <a:ext uri="{FF2B5EF4-FFF2-40B4-BE49-F238E27FC236}">
                <a16:creationId xmlns:a16="http://schemas.microsoft.com/office/drawing/2014/main" id="{FDCE0A20-B834-4F55-8C34-3D1C789E61E4}"/>
              </a:ext>
            </a:extLst>
          </p:cNvPr>
          <p:cNvSpPr/>
          <p:nvPr/>
        </p:nvSpPr>
        <p:spPr>
          <a:xfrm>
            <a:off x="8229449" y="4223807"/>
            <a:ext cx="1512168" cy="69394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4" name="Oval 183">
            <a:extLst>
              <a:ext uri="{FF2B5EF4-FFF2-40B4-BE49-F238E27FC236}">
                <a16:creationId xmlns:a16="http://schemas.microsoft.com/office/drawing/2014/main" id="{6BF8D563-85F4-4A59-94C5-EB221AE84D51}"/>
              </a:ext>
            </a:extLst>
          </p:cNvPr>
          <p:cNvSpPr/>
          <p:nvPr/>
        </p:nvSpPr>
        <p:spPr>
          <a:xfrm>
            <a:off x="8229449" y="4787687"/>
            <a:ext cx="1512168" cy="69394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6434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2" grpId="1" animBg="1"/>
      <p:bldP spid="1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7AEBE8-F692-4740-A123-B43905190DE9}"/>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itle 1">
            <a:extLst>
              <a:ext uri="{FF2B5EF4-FFF2-40B4-BE49-F238E27FC236}">
                <a16:creationId xmlns:a16="http://schemas.microsoft.com/office/drawing/2014/main" id="{23F97780-35EB-411F-8019-35E5D58FF336}"/>
              </a:ext>
            </a:extLst>
          </p:cNvPr>
          <p:cNvSpPr txBox="1">
            <a:spLocks/>
          </p:cNvSpPr>
          <p:nvPr/>
        </p:nvSpPr>
        <p:spPr>
          <a:xfrm>
            <a:off x="649813" y="0"/>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chemeClr val="bg1"/>
                </a:solidFill>
              </a:rPr>
              <a:t>What</a:t>
            </a:r>
            <a:r>
              <a:rPr lang="en-NZ" dirty="0"/>
              <a:t> are the risks?</a:t>
            </a:r>
          </a:p>
        </p:txBody>
      </p:sp>
      <p:sp>
        <p:nvSpPr>
          <p:cNvPr id="24" name="Rectangle 5">
            <a:extLst>
              <a:ext uri="{FF2B5EF4-FFF2-40B4-BE49-F238E27FC236}">
                <a16:creationId xmlns:a16="http://schemas.microsoft.com/office/drawing/2014/main" id="{9FC3C304-D406-4F12-9DF9-17B0DED54A5E}"/>
              </a:ext>
            </a:extLst>
          </p:cNvPr>
          <p:cNvSpPr txBox="1">
            <a:spLocks noChangeArrowheads="1"/>
          </p:cNvSpPr>
          <p:nvPr/>
        </p:nvSpPr>
        <p:spPr bwMode="auto">
          <a:xfrm>
            <a:off x="2585542" y="1655602"/>
            <a:ext cx="9258116" cy="42662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i="1" dirty="0">
                <a:ea typeface="Verdana" panose="020B0604030504040204" pitchFamily="34" charset="0"/>
                <a:cs typeface="Calibri" panose="020F0502020204030204" pitchFamily="34" charset="0"/>
              </a:rPr>
              <a:t> Safety</a:t>
            </a:r>
          </a:p>
          <a:p>
            <a:pPr lvl="1">
              <a:lnSpc>
                <a:spcPct val="120000"/>
              </a:lnSpc>
              <a:buFontTx/>
              <a:buChar char="-"/>
            </a:pPr>
            <a:r>
              <a:rPr lang="en-NZ" sz="2800" dirty="0">
                <a:ea typeface="Verdana" panose="020B0604030504040204" pitchFamily="34" charset="0"/>
                <a:cs typeface="Calibri" panose="020F0502020204030204" pitchFamily="34" charset="0"/>
              </a:rPr>
              <a:t>TMS approved by physician</a:t>
            </a:r>
          </a:p>
          <a:p>
            <a:pPr marL="457200" lvl="1" indent="0">
              <a:lnSpc>
                <a:spcPct val="120000"/>
              </a:lnSpc>
              <a:buNone/>
            </a:pPr>
            <a:endParaRPr lang="en-NZ" sz="1400" dirty="0">
              <a:ea typeface="Verdana" panose="020B0604030504040204" pitchFamily="34" charset="0"/>
              <a:cs typeface="Calibri" panose="020F0502020204030204" pitchFamily="34" charset="0"/>
            </a:endParaRPr>
          </a:p>
          <a:p>
            <a:r>
              <a:rPr lang="en-NZ" i="1" dirty="0">
                <a:ea typeface="Verdana" panose="020B0604030504040204" pitchFamily="34" charset="0"/>
                <a:cs typeface="Calibri" panose="020F0502020204030204" pitchFamily="34" charset="0"/>
              </a:rPr>
              <a:t> Negative predictions</a:t>
            </a:r>
          </a:p>
          <a:p>
            <a:pPr lvl="1">
              <a:lnSpc>
                <a:spcPct val="120000"/>
              </a:lnSpc>
              <a:buFontTx/>
              <a:buChar char="-"/>
            </a:pPr>
            <a:r>
              <a:rPr lang="en-NZ" sz="2800" dirty="0">
                <a:ea typeface="Verdana" panose="020B0604030504040204" pitchFamily="34" charset="0"/>
                <a:cs typeface="Calibri" panose="020F0502020204030204" pitchFamily="34" charset="0"/>
              </a:rPr>
              <a:t>Preparation and skill, patient support</a:t>
            </a:r>
          </a:p>
          <a:p>
            <a:pPr marL="457200" lvl="1" indent="0">
              <a:lnSpc>
                <a:spcPct val="120000"/>
              </a:lnSpc>
              <a:buNone/>
            </a:pPr>
            <a:endParaRPr lang="en-NZ" sz="1400" dirty="0">
              <a:ea typeface="Verdana" panose="020B0604030504040204" pitchFamily="34" charset="0"/>
              <a:cs typeface="Calibri" panose="020F0502020204030204" pitchFamily="34" charset="0"/>
            </a:endParaRPr>
          </a:p>
          <a:p>
            <a:r>
              <a:rPr lang="en-NZ" i="1" dirty="0">
                <a:ea typeface="Verdana" panose="020B0604030504040204" pitchFamily="34" charset="0"/>
                <a:cs typeface="Calibri" panose="020F0502020204030204" pitchFamily="34" charset="0"/>
              </a:rPr>
              <a:t> Being wrong</a:t>
            </a:r>
          </a:p>
          <a:p>
            <a:pPr lvl="1">
              <a:lnSpc>
                <a:spcPct val="120000"/>
              </a:lnSpc>
              <a:buFontTx/>
              <a:buChar char="-"/>
            </a:pPr>
            <a:r>
              <a:rPr lang="en-NZ" sz="2800" dirty="0">
                <a:ea typeface="Verdana" panose="020B0604030504040204" pitchFamily="34" charset="0"/>
                <a:cs typeface="Calibri" panose="020F0502020204030204" pitchFamily="34" charset="0"/>
              </a:rPr>
              <a:t>Careful language, not wrong by much</a:t>
            </a:r>
          </a:p>
          <a:p>
            <a:pPr lvl="1">
              <a:lnSpc>
                <a:spcPct val="120000"/>
              </a:lnSpc>
              <a:buFontTx/>
              <a:buChar char="-"/>
            </a:pPr>
            <a:endParaRPr lang="en-NZ" sz="4500" dirty="0">
              <a:solidFill>
                <a:srgbClr val="000000"/>
              </a:solidFill>
              <a:ea typeface="Verdana" panose="020B0604030504040204" pitchFamily="34" charset="0"/>
              <a:cs typeface="Calibri" panose="020F050202020403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Tx/>
              <a:buChar char="-"/>
            </a:pPr>
            <a:endParaRPr lang="en-NZ" sz="5100" dirty="0">
              <a:ea typeface="Verdana" panose="020B0604030504040204" pitchFamily="34" charset="0"/>
              <a:cs typeface="Calibri" panose="020F0502020204030204" pitchFamily="34" charset="0"/>
            </a:endParaRPr>
          </a:p>
          <a:p>
            <a:pPr lvl="1">
              <a:lnSpc>
                <a:spcPct val="120000"/>
              </a:lnSpc>
              <a:buFontTx/>
              <a:buChar char="-"/>
            </a:pPr>
            <a:endParaRPr lang="en-NZ" sz="4500" dirty="0">
              <a:solidFill>
                <a:srgbClr val="000000"/>
              </a:solidFill>
              <a:ea typeface="Verdana" panose="020B0604030504040204" pitchFamily="34" charset="0"/>
              <a:cs typeface="Calibri" panose="020F050202020403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Tx/>
              <a:buChar char="-"/>
            </a:pPr>
            <a:endParaRPr lang="en-NZ" sz="5100" dirty="0">
              <a:ea typeface="Verdana" panose="020B0604030504040204" pitchFamily="34" charset="0"/>
              <a:cs typeface="Calibri" panose="020F0502020204030204" pitchFamily="34" charset="0"/>
            </a:endParaRPr>
          </a:p>
          <a:p>
            <a:pPr lvl="1">
              <a:lnSpc>
                <a:spcPct val="120000"/>
              </a:lnSpc>
              <a:buFontTx/>
              <a:buChar char="-"/>
            </a:pPr>
            <a:endParaRPr lang="en-NZ" sz="4500" dirty="0">
              <a:solidFill>
                <a:srgbClr val="000000"/>
              </a:solidFill>
              <a:ea typeface="Verdana" panose="020B0604030504040204" pitchFamily="34" charset="0"/>
              <a:cs typeface="Calibri" panose="020F050202020403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sz="1800" dirty="0">
              <a:solidFill>
                <a:srgbClr val="0050A0"/>
              </a:solidFill>
            </a:endParaRPr>
          </a:p>
        </p:txBody>
      </p:sp>
    </p:spTree>
    <p:extLst>
      <p:ext uri="{BB962C8B-B14F-4D97-AF65-F5344CB8AC3E}">
        <p14:creationId xmlns:p14="http://schemas.microsoft.com/office/powerpoint/2010/main" val="184742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C1257F7-E28C-451D-9016-4464989B4B50}"/>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52" name="Group 451">
            <a:extLst>
              <a:ext uri="{FF2B5EF4-FFF2-40B4-BE49-F238E27FC236}">
                <a16:creationId xmlns:a16="http://schemas.microsoft.com/office/drawing/2014/main" id="{37F756F5-8A70-408C-A782-FB07228EB627}"/>
              </a:ext>
            </a:extLst>
          </p:cNvPr>
          <p:cNvGrpSpPr/>
          <p:nvPr/>
        </p:nvGrpSpPr>
        <p:grpSpPr>
          <a:xfrm>
            <a:off x="3207420" y="1733704"/>
            <a:ext cx="6899107" cy="3814339"/>
            <a:chOff x="1091057" y="1822837"/>
            <a:chExt cx="6899107" cy="3814339"/>
          </a:xfrm>
        </p:grpSpPr>
        <p:grpSp>
          <p:nvGrpSpPr>
            <p:cNvPr id="453" name="Group 452">
              <a:extLst>
                <a:ext uri="{FF2B5EF4-FFF2-40B4-BE49-F238E27FC236}">
                  <a16:creationId xmlns:a16="http://schemas.microsoft.com/office/drawing/2014/main" id="{A128C2D6-F98F-4D57-8DD2-9C70DBEC9151}"/>
                </a:ext>
              </a:extLst>
            </p:cNvPr>
            <p:cNvGrpSpPr/>
            <p:nvPr/>
          </p:nvGrpSpPr>
          <p:grpSpPr>
            <a:xfrm>
              <a:off x="1091057" y="1822837"/>
              <a:ext cx="6899107" cy="3814339"/>
              <a:chOff x="1187624" y="1340768"/>
              <a:chExt cx="6377910" cy="3312368"/>
            </a:xfrm>
          </p:grpSpPr>
          <p:grpSp>
            <p:nvGrpSpPr>
              <p:cNvPr id="455" name="Group 454">
                <a:extLst>
                  <a:ext uri="{FF2B5EF4-FFF2-40B4-BE49-F238E27FC236}">
                    <a16:creationId xmlns:a16="http://schemas.microsoft.com/office/drawing/2014/main" id="{8AE7801C-BABB-495F-93D3-859E8C6BF3F8}"/>
                  </a:ext>
                </a:extLst>
              </p:cNvPr>
              <p:cNvGrpSpPr/>
              <p:nvPr/>
            </p:nvGrpSpPr>
            <p:grpSpPr>
              <a:xfrm>
                <a:off x="1187624" y="1340768"/>
                <a:ext cx="6377910" cy="3312368"/>
                <a:chOff x="109635" y="1414871"/>
                <a:chExt cx="6377910" cy="3312368"/>
              </a:xfrm>
            </p:grpSpPr>
            <p:sp>
              <p:nvSpPr>
                <p:cNvPr id="481" name="Rectangle 480">
                  <a:extLst>
                    <a:ext uri="{FF2B5EF4-FFF2-40B4-BE49-F238E27FC236}">
                      <a16:creationId xmlns:a16="http://schemas.microsoft.com/office/drawing/2014/main" id="{47B7A0AE-B175-4CD6-8685-222C596806D1}"/>
                    </a:ext>
                  </a:extLst>
                </p:cNvPr>
                <p:cNvSpPr/>
                <p:nvPr/>
              </p:nvSpPr>
              <p:spPr>
                <a:xfrm>
                  <a:off x="187849" y="141487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82" name="Group 481">
                  <a:extLst>
                    <a:ext uri="{FF2B5EF4-FFF2-40B4-BE49-F238E27FC236}">
                      <a16:creationId xmlns:a16="http://schemas.microsoft.com/office/drawing/2014/main" id="{06C765D7-84E3-40AF-BD84-7FA97020BFE7}"/>
                    </a:ext>
                  </a:extLst>
                </p:cNvPr>
                <p:cNvGrpSpPr/>
                <p:nvPr/>
              </p:nvGrpSpPr>
              <p:grpSpPr>
                <a:xfrm>
                  <a:off x="109635" y="1752696"/>
                  <a:ext cx="4709601" cy="2894808"/>
                  <a:chOff x="109139" y="1752696"/>
                  <a:chExt cx="4709601" cy="2894808"/>
                </a:xfrm>
              </p:grpSpPr>
              <p:sp>
                <p:nvSpPr>
                  <p:cNvPr id="590" name="TextBox 589">
                    <a:extLst>
                      <a:ext uri="{FF2B5EF4-FFF2-40B4-BE49-F238E27FC236}">
                        <a16:creationId xmlns:a16="http://schemas.microsoft.com/office/drawing/2014/main" id="{122F72E6-5C59-4B90-86E6-C6A99C08CF62}"/>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591" name="Group 590">
                    <a:extLst>
                      <a:ext uri="{FF2B5EF4-FFF2-40B4-BE49-F238E27FC236}">
                        <a16:creationId xmlns:a16="http://schemas.microsoft.com/office/drawing/2014/main" id="{09998D79-2F82-4FDA-9306-FE70E3A306C4}"/>
                      </a:ext>
                    </a:extLst>
                  </p:cNvPr>
                  <p:cNvGrpSpPr/>
                  <p:nvPr/>
                </p:nvGrpSpPr>
                <p:grpSpPr>
                  <a:xfrm>
                    <a:off x="168376" y="1752696"/>
                    <a:ext cx="4650364" cy="2894808"/>
                    <a:chOff x="168376" y="1752696"/>
                    <a:chExt cx="4650364" cy="2894808"/>
                  </a:xfrm>
                </p:grpSpPr>
                <p:sp>
                  <p:nvSpPr>
                    <p:cNvPr id="592" name="Rounded Rectangle 321">
                      <a:extLst>
                        <a:ext uri="{FF2B5EF4-FFF2-40B4-BE49-F238E27FC236}">
                          <a16:creationId xmlns:a16="http://schemas.microsoft.com/office/drawing/2014/main" id="{98485560-A1F8-4903-835B-35B0AB2D1FDC}"/>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3" name="Rounded Rectangle 322">
                      <a:extLst>
                        <a:ext uri="{FF2B5EF4-FFF2-40B4-BE49-F238E27FC236}">
                          <a16:creationId xmlns:a16="http://schemas.microsoft.com/office/drawing/2014/main" id="{6D71051E-7577-4CB3-88AF-FDD2D3CA204F}"/>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4" name="TextBox 593">
                      <a:extLst>
                        <a:ext uri="{FF2B5EF4-FFF2-40B4-BE49-F238E27FC236}">
                          <a16:creationId xmlns:a16="http://schemas.microsoft.com/office/drawing/2014/main" id="{47F6697A-33B2-431A-8B81-2BE811CC37FA}"/>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595" name="Rounded Rectangle 324">
                      <a:extLst>
                        <a:ext uri="{FF2B5EF4-FFF2-40B4-BE49-F238E27FC236}">
                          <a16:creationId xmlns:a16="http://schemas.microsoft.com/office/drawing/2014/main" id="{8E45665E-868A-49CB-9D7F-49B75EEC7FB8}"/>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6" name="TextBox 595">
                      <a:extLst>
                        <a:ext uri="{FF2B5EF4-FFF2-40B4-BE49-F238E27FC236}">
                          <a16:creationId xmlns:a16="http://schemas.microsoft.com/office/drawing/2014/main" id="{1E8EB966-F736-48C3-9172-567F908BDC8E}"/>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sp>
                  <p:nvSpPr>
                    <p:cNvPr id="597" name="Rounded Rectangle 326">
                      <a:extLst>
                        <a:ext uri="{FF2B5EF4-FFF2-40B4-BE49-F238E27FC236}">
                          <a16:creationId xmlns:a16="http://schemas.microsoft.com/office/drawing/2014/main" id="{408092B1-C145-4DCA-800B-5C2CB4F1CE95}"/>
                        </a:ext>
                      </a:extLst>
                    </p:cNvPr>
                    <p:cNvSpPr/>
                    <p:nvPr/>
                  </p:nvSpPr>
                  <p:spPr>
                    <a:xfrm>
                      <a:off x="3698165" y="3662455"/>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8" name="TextBox 597">
                      <a:extLst>
                        <a:ext uri="{FF2B5EF4-FFF2-40B4-BE49-F238E27FC236}">
                          <a16:creationId xmlns:a16="http://schemas.microsoft.com/office/drawing/2014/main" id="{250A2174-32CE-40AA-A4CB-9251E1DDC745}"/>
                        </a:ext>
                      </a:extLst>
                    </p:cNvPr>
                    <p:cNvSpPr txBox="1"/>
                    <p:nvPr/>
                  </p:nvSpPr>
                  <p:spPr>
                    <a:xfrm>
                      <a:off x="3637531" y="3692632"/>
                      <a:ext cx="987133" cy="641455"/>
                    </a:xfrm>
                    <a:prstGeom prst="rect">
                      <a:avLst/>
                    </a:prstGeom>
                    <a:noFill/>
                  </p:spPr>
                  <p:txBody>
                    <a:bodyPr wrap="square" rtlCol="0">
                      <a:spAutoFit/>
                    </a:bodyPr>
                    <a:lstStyle/>
                    <a:p>
                      <a:pPr algn="ctr"/>
                      <a:r>
                        <a:rPr lang="en-NZ" sz="1600" dirty="0"/>
                        <a:t>NIHSS &lt; 7</a:t>
                      </a:r>
                      <a:br>
                        <a:rPr lang="en-NZ" sz="1600" dirty="0"/>
                      </a:br>
                      <a:r>
                        <a:rPr lang="en-NZ" sz="1000" dirty="0"/>
                        <a:t>3 days</a:t>
                      </a:r>
                    </a:p>
                    <a:p>
                      <a:pPr algn="ctr"/>
                      <a:endParaRPr lang="en-NZ" sz="1600" dirty="0"/>
                    </a:p>
                  </p:txBody>
                </p:sp>
                <p:sp>
                  <p:nvSpPr>
                    <p:cNvPr id="599" name="Rounded Rectangle 328">
                      <a:extLst>
                        <a:ext uri="{FF2B5EF4-FFF2-40B4-BE49-F238E27FC236}">
                          <a16:creationId xmlns:a16="http://schemas.microsoft.com/office/drawing/2014/main" id="{92104679-FB90-481D-89FC-D4E6D5E3A7D5}"/>
                        </a:ext>
                      </a:extLst>
                    </p:cNvPr>
                    <p:cNvSpPr/>
                    <p:nvPr/>
                  </p:nvSpPr>
                  <p:spPr>
                    <a:xfrm>
                      <a:off x="3698165" y="4189690"/>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0" name="TextBox 599">
                      <a:extLst>
                        <a:ext uri="{FF2B5EF4-FFF2-40B4-BE49-F238E27FC236}">
                          <a16:creationId xmlns:a16="http://schemas.microsoft.com/office/drawing/2014/main" id="{9F8DCF11-2B08-42E5-9E57-ECCBE3B4C4D5}"/>
                        </a:ext>
                      </a:extLst>
                    </p:cNvPr>
                    <p:cNvSpPr txBox="1"/>
                    <p:nvPr/>
                  </p:nvSpPr>
                  <p:spPr>
                    <a:xfrm>
                      <a:off x="3637531" y="4219867"/>
                      <a:ext cx="987133" cy="427637"/>
                    </a:xfrm>
                    <a:prstGeom prst="rect">
                      <a:avLst/>
                    </a:prstGeom>
                    <a:noFill/>
                  </p:spPr>
                  <p:txBody>
                    <a:bodyPr wrap="square" rtlCol="0">
                      <a:spAutoFit/>
                    </a:bodyPr>
                    <a:lstStyle/>
                    <a:p>
                      <a:pPr algn="ctr"/>
                      <a:r>
                        <a:rPr lang="en-NZ" sz="1600" dirty="0"/>
                        <a:t>NIHSS ≥ 7</a:t>
                      </a:r>
                      <a:br>
                        <a:rPr lang="en-NZ" sz="1600" dirty="0"/>
                      </a:br>
                      <a:r>
                        <a:rPr lang="en-NZ" sz="1000" dirty="0"/>
                        <a:t>3 days</a:t>
                      </a:r>
                    </a:p>
                  </p:txBody>
                </p:sp>
                <p:cxnSp>
                  <p:nvCxnSpPr>
                    <p:cNvPr id="601" name="Straight Arrow Connector 600">
                      <a:extLst>
                        <a:ext uri="{FF2B5EF4-FFF2-40B4-BE49-F238E27FC236}">
                          <a16:creationId xmlns:a16="http://schemas.microsoft.com/office/drawing/2014/main" id="{01C86914-A83B-4217-A346-4C771EFC2498}"/>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2" name="Straight Arrow Connector 601">
                      <a:extLst>
                        <a:ext uri="{FF2B5EF4-FFF2-40B4-BE49-F238E27FC236}">
                          <a16:creationId xmlns:a16="http://schemas.microsoft.com/office/drawing/2014/main" id="{E7F63C7C-832D-4821-92C3-AF165F1D1FFC}"/>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3" name="Straight Arrow Connector 602">
                      <a:extLst>
                        <a:ext uri="{FF2B5EF4-FFF2-40B4-BE49-F238E27FC236}">
                          <a16:creationId xmlns:a16="http://schemas.microsoft.com/office/drawing/2014/main" id="{F1BE9CBB-20D3-43EA-B8F9-8228BEFC1A9E}"/>
                        </a:ext>
                      </a:extLst>
                    </p:cNvPr>
                    <p:cNvCxnSpPr/>
                    <p:nvPr/>
                  </p:nvCxnSpPr>
                  <p:spPr>
                    <a:xfrm flipV="1">
                      <a:off x="4602716" y="3873292"/>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4" name="Straight Arrow Connector 603">
                      <a:extLst>
                        <a:ext uri="{FF2B5EF4-FFF2-40B4-BE49-F238E27FC236}">
                          <a16:creationId xmlns:a16="http://schemas.microsoft.com/office/drawing/2014/main" id="{16D2AD6A-4AB7-4943-8FCD-AA229943DC8D}"/>
                        </a:ext>
                      </a:extLst>
                    </p:cNvPr>
                    <p:cNvCxnSpPr/>
                    <p:nvPr/>
                  </p:nvCxnSpPr>
                  <p:spPr>
                    <a:xfrm flipV="1">
                      <a:off x="4602716" y="4388875"/>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605" name="Rounded Rectangle 334">
                      <a:extLst>
                        <a:ext uri="{FF2B5EF4-FFF2-40B4-BE49-F238E27FC236}">
                          <a16:creationId xmlns:a16="http://schemas.microsoft.com/office/drawing/2014/main" id="{BA6E5AB2-9A36-4E39-AC57-F0809B2B3C36}"/>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6" name="TextBox 605">
                      <a:extLst>
                        <a:ext uri="{FF2B5EF4-FFF2-40B4-BE49-F238E27FC236}">
                          <a16:creationId xmlns:a16="http://schemas.microsoft.com/office/drawing/2014/main" id="{CE1FDB4A-135A-41B6-89D2-2561D2F02A1F}"/>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607" name="Straight Arrow Connector 606">
                      <a:extLst>
                        <a:ext uri="{FF2B5EF4-FFF2-40B4-BE49-F238E27FC236}">
                          <a16:creationId xmlns:a16="http://schemas.microsoft.com/office/drawing/2014/main" id="{9FE3CC53-BA49-474A-B106-40B5D0B0CFC5}"/>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4DE068A-B8AA-4685-8D29-FE873E0AAB38}"/>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E55EC29D-66D4-40CF-827F-B50782F48018}"/>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6102644F-0A33-49B9-85FE-83F3C030728C}"/>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a:extLst>
                        <a:ext uri="{FF2B5EF4-FFF2-40B4-BE49-F238E27FC236}">
                          <a16:creationId xmlns:a16="http://schemas.microsoft.com/office/drawing/2014/main" id="{EB64C7D6-FAF9-4287-B89D-7BC672E66980}"/>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a:extLst>
                        <a:ext uri="{FF2B5EF4-FFF2-40B4-BE49-F238E27FC236}">
                          <a16:creationId xmlns:a16="http://schemas.microsoft.com/office/drawing/2014/main" id="{6E903D04-F0A1-4140-A45C-FDE75BAB9C45}"/>
                        </a:ext>
                      </a:extLst>
                    </p:cNvPr>
                    <p:cNvCxnSpPr/>
                    <p:nvPr/>
                  </p:nvCxnSpPr>
                  <p:spPr>
                    <a:xfrm>
                      <a:off x="3119540" y="3333251"/>
                      <a:ext cx="1699200" cy="5"/>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60B580D8-8127-4199-BADE-36089F1AF7A2}"/>
                        </a:ext>
                      </a:extLst>
                    </p:cNvPr>
                    <p:cNvCxnSpPr/>
                    <p:nvPr/>
                  </p:nvCxnSpPr>
                  <p:spPr>
                    <a:xfrm>
                      <a:off x="3119540" y="3333139"/>
                      <a:ext cx="0" cy="65187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4" name="Straight Arrow Connector 613">
                      <a:extLst>
                        <a:ext uri="{FF2B5EF4-FFF2-40B4-BE49-F238E27FC236}">
                          <a16:creationId xmlns:a16="http://schemas.microsoft.com/office/drawing/2014/main" id="{718DE849-6B7F-4C79-908B-B86BB4F74D17}"/>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3E2BD06-023E-4159-8D69-0A7D4AE87BDC}"/>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6" name="Straight Arrow Connector 615">
                      <a:extLst>
                        <a:ext uri="{FF2B5EF4-FFF2-40B4-BE49-F238E27FC236}">
                          <a16:creationId xmlns:a16="http://schemas.microsoft.com/office/drawing/2014/main" id="{7A952F58-8C29-49D8-BC00-542C40AEE3E0}"/>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8D42CFD4-1BE7-414E-A53A-C182EF763022}"/>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95977F0A-C5B8-4656-96A7-9A278C939C5E}"/>
                        </a:ext>
                      </a:extLst>
                    </p:cNvPr>
                    <p:cNvCxnSpPr/>
                    <p:nvPr/>
                  </p:nvCxnSpPr>
                  <p:spPr>
                    <a:xfrm flipH="1">
                      <a:off x="3112777" y="4130945"/>
                      <a:ext cx="224424"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2674403B-24A5-442D-A704-0D04802B8C6C}"/>
                        </a:ext>
                      </a:extLst>
                    </p:cNvPr>
                    <p:cNvCxnSpPr/>
                    <p:nvPr/>
                  </p:nvCxnSpPr>
                  <p:spPr>
                    <a:xfrm>
                      <a:off x="3338424" y="3857138"/>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620" name="Straight Arrow Connector 619">
                      <a:extLst>
                        <a:ext uri="{FF2B5EF4-FFF2-40B4-BE49-F238E27FC236}">
                          <a16:creationId xmlns:a16="http://schemas.microsoft.com/office/drawing/2014/main" id="{2C48A2C0-E3A6-462E-88B1-58301862B1A7}"/>
                        </a:ext>
                      </a:extLst>
                    </p:cNvPr>
                    <p:cNvCxnSpPr/>
                    <p:nvPr/>
                  </p:nvCxnSpPr>
                  <p:spPr>
                    <a:xfrm flipV="1">
                      <a:off x="3334729" y="3864407"/>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21" name="Straight Arrow Connector 620">
                      <a:extLst>
                        <a:ext uri="{FF2B5EF4-FFF2-40B4-BE49-F238E27FC236}">
                          <a16:creationId xmlns:a16="http://schemas.microsoft.com/office/drawing/2014/main" id="{1D7196E6-0EA8-4D7D-935E-E64EFD75A9EB}"/>
                        </a:ext>
                      </a:extLst>
                    </p:cNvPr>
                    <p:cNvCxnSpPr/>
                    <p:nvPr/>
                  </p:nvCxnSpPr>
                  <p:spPr>
                    <a:xfrm flipV="1">
                      <a:off x="3330000" y="4387702"/>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A49B3B84-4CFB-4231-B277-F45864F90BC2}"/>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DAC21DD-F3AF-4B17-B0BA-2561B762A157}"/>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481D1BEF-4B66-4F65-83FF-DD7CA11639DA}"/>
                        </a:ext>
                      </a:extLst>
                    </p:cNvPr>
                    <p:cNvCxnSpPr/>
                    <p:nvPr/>
                  </p:nvCxnSpPr>
                  <p:spPr>
                    <a:xfrm flipH="1">
                      <a:off x="2902298" y="3868652"/>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25" name="Rounded Rectangle 354">
                      <a:extLst>
                        <a:ext uri="{FF2B5EF4-FFF2-40B4-BE49-F238E27FC236}">
                          <a16:creationId xmlns:a16="http://schemas.microsoft.com/office/drawing/2014/main" id="{8358A731-3A32-402F-87B8-8BDD95790FDF}"/>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6" name="TextBox 625">
                      <a:extLst>
                        <a:ext uri="{FF2B5EF4-FFF2-40B4-BE49-F238E27FC236}">
                          <a16:creationId xmlns:a16="http://schemas.microsoft.com/office/drawing/2014/main" id="{5F2A68A0-7285-4B75-BC04-D1DE8706A7EE}"/>
                        </a:ext>
                      </a:extLst>
                    </p:cNvPr>
                    <p:cNvSpPr txBox="1"/>
                    <p:nvPr/>
                  </p:nvSpPr>
                  <p:spPr>
                    <a:xfrm>
                      <a:off x="1764000" y="3674182"/>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483" name="Rounded Rectangle 210">
                  <a:extLst>
                    <a:ext uri="{FF2B5EF4-FFF2-40B4-BE49-F238E27FC236}">
                      <a16:creationId xmlns:a16="http://schemas.microsoft.com/office/drawing/2014/main" id="{4C599F29-0BE6-4321-8208-B027B77BDA24}"/>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4" name="TextBox 483">
                  <a:extLst>
                    <a:ext uri="{FF2B5EF4-FFF2-40B4-BE49-F238E27FC236}">
                      <a16:creationId xmlns:a16="http://schemas.microsoft.com/office/drawing/2014/main" id="{AD2E567E-FC92-4002-9B2D-7B59E7C8B95E}"/>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485" name="Rounded Rectangle 212">
                  <a:extLst>
                    <a:ext uri="{FF2B5EF4-FFF2-40B4-BE49-F238E27FC236}">
                      <a16:creationId xmlns:a16="http://schemas.microsoft.com/office/drawing/2014/main" id="{E8AE0F16-ADA4-48D7-8921-479B310535B6}"/>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6" name="TextBox 485">
                  <a:extLst>
                    <a:ext uri="{FF2B5EF4-FFF2-40B4-BE49-F238E27FC236}">
                      <a16:creationId xmlns:a16="http://schemas.microsoft.com/office/drawing/2014/main" id="{28D702E8-3847-49C0-BB81-BB53CDFAB6C4}"/>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sp>
              <p:nvSpPr>
                <p:cNvPr id="487" name="Rounded Rectangle 214">
                  <a:extLst>
                    <a:ext uri="{FF2B5EF4-FFF2-40B4-BE49-F238E27FC236}">
                      <a16:creationId xmlns:a16="http://schemas.microsoft.com/office/drawing/2014/main" id="{E8AADF45-A6E1-4123-A64E-3952E54BB864}"/>
                    </a:ext>
                  </a:extLst>
                </p:cNvPr>
                <p:cNvSpPr/>
                <p:nvPr/>
              </p:nvSpPr>
              <p:spPr>
                <a:xfrm>
                  <a:off x="4857370" y="366245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8" name="TextBox 487">
                  <a:extLst>
                    <a:ext uri="{FF2B5EF4-FFF2-40B4-BE49-F238E27FC236}">
                      <a16:creationId xmlns:a16="http://schemas.microsoft.com/office/drawing/2014/main" id="{E04BACC5-65AF-425F-B762-25D59C0A6557}"/>
                    </a:ext>
                  </a:extLst>
                </p:cNvPr>
                <p:cNvSpPr txBox="1"/>
                <p:nvPr/>
              </p:nvSpPr>
              <p:spPr>
                <a:xfrm>
                  <a:off x="4823966" y="3662454"/>
                  <a:ext cx="1181209" cy="294000"/>
                </a:xfrm>
                <a:prstGeom prst="rect">
                  <a:avLst/>
                </a:prstGeom>
                <a:noFill/>
              </p:spPr>
              <p:txBody>
                <a:bodyPr wrap="square" rtlCol="0">
                  <a:spAutoFit/>
                </a:bodyPr>
                <a:lstStyle/>
                <a:p>
                  <a:pPr algn="ctr"/>
                  <a:r>
                    <a:rPr lang="en-NZ" sz="1600" dirty="0">
                      <a:solidFill>
                        <a:srgbClr val="FFC000"/>
                      </a:solidFill>
                    </a:rPr>
                    <a:t>LIMITED</a:t>
                  </a:r>
                </a:p>
              </p:txBody>
            </p:sp>
            <p:sp>
              <p:nvSpPr>
                <p:cNvPr id="489" name="Rounded Rectangle 216">
                  <a:extLst>
                    <a:ext uri="{FF2B5EF4-FFF2-40B4-BE49-F238E27FC236}">
                      <a16:creationId xmlns:a16="http://schemas.microsoft.com/office/drawing/2014/main" id="{1F781794-46BA-4F2C-B514-054B96FF67BD}"/>
                    </a:ext>
                  </a:extLst>
                </p:cNvPr>
                <p:cNvSpPr/>
                <p:nvPr/>
              </p:nvSpPr>
              <p:spPr>
                <a:xfrm>
                  <a:off x="4857370" y="4189690"/>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0" name="TextBox 489">
                  <a:extLst>
                    <a:ext uri="{FF2B5EF4-FFF2-40B4-BE49-F238E27FC236}">
                      <a16:creationId xmlns:a16="http://schemas.microsoft.com/office/drawing/2014/main" id="{CF843A78-1FB2-4595-A3FC-28C784E384E2}"/>
                    </a:ext>
                  </a:extLst>
                </p:cNvPr>
                <p:cNvSpPr txBox="1"/>
                <p:nvPr/>
              </p:nvSpPr>
              <p:spPr>
                <a:xfrm>
                  <a:off x="4823966" y="4175231"/>
                  <a:ext cx="1181209" cy="294000"/>
                </a:xfrm>
                <a:prstGeom prst="rect">
                  <a:avLst/>
                </a:prstGeom>
                <a:noFill/>
              </p:spPr>
              <p:txBody>
                <a:bodyPr wrap="square" rtlCol="0">
                  <a:spAutoFit/>
                </a:bodyPr>
                <a:lstStyle/>
                <a:p>
                  <a:pPr algn="ctr"/>
                  <a:r>
                    <a:rPr lang="en-NZ" sz="1600" dirty="0">
                      <a:solidFill>
                        <a:srgbClr val="C00000"/>
                      </a:solidFill>
                    </a:rPr>
                    <a:t>POOR</a:t>
                  </a:r>
                </a:p>
              </p:txBody>
            </p:sp>
            <p:cxnSp>
              <p:nvCxnSpPr>
                <p:cNvPr id="491" name="Straight Arrow Connector 490">
                  <a:extLst>
                    <a:ext uri="{FF2B5EF4-FFF2-40B4-BE49-F238E27FC236}">
                      <a16:creationId xmlns:a16="http://schemas.microsoft.com/office/drawing/2014/main" id="{68E20F1F-4E08-45C0-A4D0-DD73CADDFF42}"/>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492" name="Group 491">
                  <a:extLst>
                    <a:ext uri="{FF2B5EF4-FFF2-40B4-BE49-F238E27FC236}">
                      <a16:creationId xmlns:a16="http://schemas.microsoft.com/office/drawing/2014/main" id="{7B4064B3-A644-41D4-855E-C1C10B3125B0}"/>
                    </a:ext>
                  </a:extLst>
                </p:cNvPr>
                <p:cNvGrpSpPr/>
                <p:nvPr/>
              </p:nvGrpSpPr>
              <p:grpSpPr>
                <a:xfrm rot="10800000">
                  <a:off x="5058373" y="1711641"/>
                  <a:ext cx="712395" cy="72206"/>
                  <a:chOff x="7020272" y="2016447"/>
                  <a:chExt cx="712395" cy="72206"/>
                </a:xfrm>
              </p:grpSpPr>
              <p:sp>
                <p:nvSpPr>
                  <p:cNvPr id="574" name="Oval 573">
                    <a:extLst>
                      <a:ext uri="{FF2B5EF4-FFF2-40B4-BE49-F238E27FC236}">
                        <a16:creationId xmlns:a16="http://schemas.microsoft.com/office/drawing/2014/main" id="{61F49C8D-EB61-4B51-989F-7381C3ACBD82}"/>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75" name="Group 574">
                    <a:extLst>
                      <a:ext uri="{FF2B5EF4-FFF2-40B4-BE49-F238E27FC236}">
                        <a16:creationId xmlns:a16="http://schemas.microsoft.com/office/drawing/2014/main" id="{B5990E93-CB2E-4CDA-BBEA-82366AFDBE18}"/>
                      </a:ext>
                    </a:extLst>
                  </p:cNvPr>
                  <p:cNvGrpSpPr/>
                  <p:nvPr/>
                </p:nvGrpSpPr>
                <p:grpSpPr>
                  <a:xfrm>
                    <a:off x="7020272" y="2016653"/>
                    <a:ext cx="143154" cy="72000"/>
                    <a:chOff x="7020272" y="2016447"/>
                    <a:chExt cx="143154" cy="72000"/>
                  </a:xfrm>
                </p:grpSpPr>
                <p:sp>
                  <p:nvSpPr>
                    <p:cNvPr id="588" name="Oval 587">
                      <a:extLst>
                        <a:ext uri="{FF2B5EF4-FFF2-40B4-BE49-F238E27FC236}">
                          <a16:creationId xmlns:a16="http://schemas.microsoft.com/office/drawing/2014/main" id="{7D44FEEA-3564-4E55-80B3-4C0140278038}"/>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9" name="Oval 588">
                      <a:extLst>
                        <a:ext uri="{FF2B5EF4-FFF2-40B4-BE49-F238E27FC236}">
                          <a16:creationId xmlns:a16="http://schemas.microsoft.com/office/drawing/2014/main" id="{ADCB7E48-707E-485E-BDB7-91072DDE8396}"/>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6" name="Group 575">
                    <a:extLst>
                      <a:ext uri="{FF2B5EF4-FFF2-40B4-BE49-F238E27FC236}">
                        <a16:creationId xmlns:a16="http://schemas.microsoft.com/office/drawing/2014/main" id="{3BC621FD-C886-4AB4-8510-339A644EBC17}"/>
                      </a:ext>
                    </a:extLst>
                  </p:cNvPr>
                  <p:cNvGrpSpPr/>
                  <p:nvPr/>
                </p:nvGrpSpPr>
                <p:grpSpPr>
                  <a:xfrm>
                    <a:off x="7162035" y="2016653"/>
                    <a:ext cx="143154" cy="72000"/>
                    <a:chOff x="7020272" y="2016447"/>
                    <a:chExt cx="143154" cy="72000"/>
                  </a:xfrm>
                </p:grpSpPr>
                <p:sp>
                  <p:nvSpPr>
                    <p:cNvPr id="586" name="Oval 585">
                      <a:extLst>
                        <a:ext uri="{FF2B5EF4-FFF2-40B4-BE49-F238E27FC236}">
                          <a16:creationId xmlns:a16="http://schemas.microsoft.com/office/drawing/2014/main" id="{7B409992-DC86-4269-B105-CD0C101F98BE}"/>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7" name="Oval 586">
                      <a:extLst>
                        <a:ext uri="{FF2B5EF4-FFF2-40B4-BE49-F238E27FC236}">
                          <a16:creationId xmlns:a16="http://schemas.microsoft.com/office/drawing/2014/main" id="{85780672-E76C-4951-8ED9-738C96E28667}"/>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7" name="Group 576">
                    <a:extLst>
                      <a:ext uri="{FF2B5EF4-FFF2-40B4-BE49-F238E27FC236}">
                        <a16:creationId xmlns:a16="http://schemas.microsoft.com/office/drawing/2014/main" id="{A5484905-A2B6-45BB-93D2-295C0BC8C171}"/>
                      </a:ext>
                    </a:extLst>
                  </p:cNvPr>
                  <p:cNvGrpSpPr/>
                  <p:nvPr/>
                </p:nvGrpSpPr>
                <p:grpSpPr>
                  <a:xfrm>
                    <a:off x="7303798" y="2016653"/>
                    <a:ext cx="143154" cy="72000"/>
                    <a:chOff x="7020272" y="2016447"/>
                    <a:chExt cx="143154" cy="72000"/>
                  </a:xfrm>
                </p:grpSpPr>
                <p:sp>
                  <p:nvSpPr>
                    <p:cNvPr id="584" name="Oval 583">
                      <a:extLst>
                        <a:ext uri="{FF2B5EF4-FFF2-40B4-BE49-F238E27FC236}">
                          <a16:creationId xmlns:a16="http://schemas.microsoft.com/office/drawing/2014/main" id="{A63ADE3D-BFA3-47D8-9FCD-133D875C544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5" name="Oval 584">
                      <a:extLst>
                        <a:ext uri="{FF2B5EF4-FFF2-40B4-BE49-F238E27FC236}">
                          <a16:creationId xmlns:a16="http://schemas.microsoft.com/office/drawing/2014/main" id="{8B13E0FE-5C03-4824-A90B-6F16E559CDF1}"/>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8" name="Group 577">
                    <a:extLst>
                      <a:ext uri="{FF2B5EF4-FFF2-40B4-BE49-F238E27FC236}">
                        <a16:creationId xmlns:a16="http://schemas.microsoft.com/office/drawing/2014/main" id="{9E022BE8-3A81-4EF4-ACB8-B2F2C645154F}"/>
                      </a:ext>
                    </a:extLst>
                  </p:cNvPr>
                  <p:cNvGrpSpPr/>
                  <p:nvPr/>
                </p:nvGrpSpPr>
                <p:grpSpPr>
                  <a:xfrm>
                    <a:off x="7445561" y="2016653"/>
                    <a:ext cx="143154" cy="72000"/>
                    <a:chOff x="7020272" y="2016447"/>
                    <a:chExt cx="143154" cy="72000"/>
                  </a:xfrm>
                </p:grpSpPr>
                <p:sp>
                  <p:nvSpPr>
                    <p:cNvPr id="582" name="Oval 581">
                      <a:extLst>
                        <a:ext uri="{FF2B5EF4-FFF2-40B4-BE49-F238E27FC236}">
                          <a16:creationId xmlns:a16="http://schemas.microsoft.com/office/drawing/2014/main" id="{CEC2296F-6B90-4AD8-864F-E245FF5D88A0}"/>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3" name="Oval 582">
                      <a:extLst>
                        <a:ext uri="{FF2B5EF4-FFF2-40B4-BE49-F238E27FC236}">
                          <a16:creationId xmlns:a16="http://schemas.microsoft.com/office/drawing/2014/main" id="{000920FA-EF45-4A0A-AFC8-7F7B347636E6}"/>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79" name="Group 578">
                    <a:extLst>
                      <a:ext uri="{FF2B5EF4-FFF2-40B4-BE49-F238E27FC236}">
                        <a16:creationId xmlns:a16="http://schemas.microsoft.com/office/drawing/2014/main" id="{859F5661-2096-418A-80E8-1095B58091E3}"/>
                      </a:ext>
                    </a:extLst>
                  </p:cNvPr>
                  <p:cNvGrpSpPr/>
                  <p:nvPr/>
                </p:nvGrpSpPr>
                <p:grpSpPr>
                  <a:xfrm rot="10800000">
                    <a:off x="7589963" y="2016447"/>
                    <a:ext cx="72000" cy="72008"/>
                    <a:chOff x="8028384" y="1350802"/>
                    <a:chExt cx="72000" cy="72008"/>
                  </a:xfrm>
                </p:grpSpPr>
                <p:sp>
                  <p:nvSpPr>
                    <p:cNvPr id="580" name="Chord 579">
                      <a:extLst>
                        <a:ext uri="{FF2B5EF4-FFF2-40B4-BE49-F238E27FC236}">
                          <a16:creationId xmlns:a16="http://schemas.microsoft.com/office/drawing/2014/main" id="{7E4B7191-582F-4741-8D80-A66775FF0FD1}"/>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1" name="Chord 580">
                      <a:extLst>
                        <a:ext uri="{FF2B5EF4-FFF2-40B4-BE49-F238E27FC236}">
                          <a16:creationId xmlns:a16="http://schemas.microsoft.com/office/drawing/2014/main" id="{04F47811-58B7-44E4-92D6-C74FC3524115}"/>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3" name="Group 492">
                  <a:extLst>
                    <a:ext uri="{FF2B5EF4-FFF2-40B4-BE49-F238E27FC236}">
                      <a16:creationId xmlns:a16="http://schemas.microsoft.com/office/drawing/2014/main" id="{1AD97D2D-5967-4864-B789-DB6C6C10D9DA}"/>
                    </a:ext>
                  </a:extLst>
                </p:cNvPr>
                <p:cNvGrpSpPr/>
                <p:nvPr/>
              </p:nvGrpSpPr>
              <p:grpSpPr>
                <a:xfrm>
                  <a:off x="5058373" y="2239529"/>
                  <a:ext cx="712395" cy="72001"/>
                  <a:chOff x="6058630" y="1736720"/>
                  <a:chExt cx="712395" cy="72001"/>
                </a:xfrm>
              </p:grpSpPr>
              <p:grpSp>
                <p:nvGrpSpPr>
                  <p:cNvPr id="559" name="Group 558">
                    <a:extLst>
                      <a:ext uri="{FF2B5EF4-FFF2-40B4-BE49-F238E27FC236}">
                        <a16:creationId xmlns:a16="http://schemas.microsoft.com/office/drawing/2014/main" id="{4EA61970-C4EC-4DF4-87B4-21D0822797CF}"/>
                      </a:ext>
                    </a:extLst>
                  </p:cNvPr>
                  <p:cNvGrpSpPr/>
                  <p:nvPr/>
                </p:nvGrpSpPr>
                <p:grpSpPr>
                  <a:xfrm rot="10800000">
                    <a:off x="6058630" y="1736720"/>
                    <a:ext cx="712395" cy="72001"/>
                    <a:chOff x="7020272" y="2016550"/>
                    <a:chExt cx="712395" cy="72001"/>
                  </a:xfrm>
                </p:grpSpPr>
                <p:sp>
                  <p:nvSpPr>
                    <p:cNvPr id="561" name="Oval 560">
                      <a:extLst>
                        <a:ext uri="{FF2B5EF4-FFF2-40B4-BE49-F238E27FC236}">
                          <a16:creationId xmlns:a16="http://schemas.microsoft.com/office/drawing/2014/main" id="{21515093-AE0E-41F2-9EA0-3732D339CC4D}"/>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62" name="Group 561">
                      <a:extLst>
                        <a:ext uri="{FF2B5EF4-FFF2-40B4-BE49-F238E27FC236}">
                          <a16:creationId xmlns:a16="http://schemas.microsoft.com/office/drawing/2014/main" id="{79DF7313-D518-40D7-AC3C-FBA0AE9AA126}"/>
                        </a:ext>
                      </a:extLst>
                    </p:cNvPr>
                    <p:cNvGrpSpPr/>
                    <p:nvPr/>
                  </p:nvGrpSpPr>
                  <p:grpSpPr>
                    <a:xfrm>
                      <a:off x="7020272" y="2016550"/>
                      <a:ext cx="143154" cy="72001"/>
                      <a:chOff x="7020272" y="2016344"/>
                      <a:chExt cx="143154" cy="72001"/>
                    </a:xfrm>
                  </p:grpSpPr>
                  <p:sp>
                    <p:nvSpPr>
                      <p:cNvPr id="572" name="Oval 571">
                        <a:extLst>
                          <a:ext uri="{FF2B5EF4-FFF2-40B4-BE49-F238E27FC236}">
                            <a16:creationId xmlns:a16="http://schemas.microsoft.com/office/drawing/2014/main" id="{A869E821-E060-41C4-A4AF-862589B372A1}"/>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3" name="Oval 572">
                        <a:extLst>
                          <a:ext uri="{FF2B5EF4-FFF2-40B4-BE49-F238E27FC236}">
                            <a16:creationId xmlns:a16="http://schemas.microsoft.com/office/drawing/2014/main" id="{A810BC29-4962-4267-A4FF-ED52E6E5FD6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3" name="Group 562">
                      <a:extLst>
                        <a:ext uri="{FF2B5EF4-FFF2-40B4-BE49-F238E27FC236}">
                          <a16:creationId xmlns:a16="http://schemas.microsoft.com/office/drawing/2014/main" id="{619AC066-5740-4E81-BBF3-69C2530AFB0B}"/>
                        </a:ext>
                      </a:extLst>
                    </p:cNvPr>
                    <p:cNvGrpSpPr/>
                    <p:nvPr/>
                  </p:nvGrpSpPr>
                  <p:grpSpPr>
                    <a:xfrm>
                      <a:off x="7162035" y="2016550"/>
                      <a:ext cx="143154" cy="72000"/>
                      <a:chOff x="7020272" y="2016344"/>
                      <a:chExt cx="143154" cy="72000"/>
                    </a:xfrm>
                  </p:grpSpPr>
                  <p:sp>
                    <p:nvSpPr>
                      <p:cNvPr id="570" name="Oval 569">
                        <a:extLst>
                          <a:ext uri="{FF2B5EF4-FFF2-40B4-BE49-F238E27FC236}">
                            <a16:creationId xmlns:a16="http://schemas.microsoft.com/office/drawing/2014/main" id="{F84B6081-8255-4B6E-B475-5F379C829973}"/>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1" name="Oval 570">
                        <a:extLst>
                          <a:ext uri="{FF2B5EF4-FFF2-40B4-BE49-F238E27FC236}">
                            <a16:creationId xmlns:a16="http://schemas.microsoft.com/office/drawing/2014/main" id="{2DB3AB04-580B-4220-872B-E33435106CE8}"/>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4" name="Group 563">
                      <a:extLst>
                        <a:ext uri="{FF2B5EF4-FFF2-40B4-BE49-F238E27FC236}">
                          <a16:creationId xmlns:a16="http://schemas.microsoft.com/office/drawing/2014/main" id="{2A54314A-451B-4657-AC22-6456333C71BF}"/>
                        </a:ext>
                      </a:extLst>
                    </p:cNvPr>
                    <p:cNvGrpSpPr/>
                    <p:nvPr/>
                  </p:nvGrpSpPr>
                  <p:grpSpPr>
                    <a:xfrm>
                      <a:off x="7303798" y="2016550"/>
                      <a:ext cx="143154" cy="72000"/>
                      <a:chOff x="7020272" y="2016344"/>
                      <a:chExt cx="143154" cy="72000"/>
                    </a:xfrm>
                  </p:grpSpPr>
                  <p:sp>
                    <p:nvSpPr>
                      <p:cNvPr id="568" name="Oval 567">
                        <a:extLst>
                          <a:ext uri="{FF2B5EF4-FFF2-40B4-BE49-F238E27FC236}">
                            <a16:creationId xmlns:a16="http://schemas.microsoft.com/office/drawing/2014/main" id="{4AD84299-09C9-499A-AC9D-F58F7C5C87AF}"/>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9" name="Oval 568">
                        <a:extLst>
                          <a:ext uri="{FF2B5EF4-FFF2-40B4-BE49-F238E27FC236}">
                            <a16:creationId xmlns:a16="http://schemas.microsoft.com/office/drawing/2014/main" id="{795AA83B-2916-4E59-BBB3-B7F425FB3FEF}"/>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65" name="Group 564">
                      <a:extLst>
                        <a:ext uri="{FF2B5EF4-FFF2-40B4-BE49-F238E27FC236}">
                          <a16:creationId xmlns:a16="http://schemas.microsoft.com/office/drawing/2014/main" id="{DD75C802-A009-4CF8-9CE4-08EEF43507C0}"/>
                        </a:ext>
                      </a:extLst>
                    </p:cNvPr>
                    <p:cNvGrpSpPr/>
                    <p:nvPr/>
                  </p:nvGrpSpPr>
                  <p:grpSpPr>
                    <a:xfrm>
                      <a:off x="7445561" y="2016550"/>
                      <a:ext cx="143154" cy="72000"/>
                      <a:chOff x="7020272" y="2016344"/>
                      <a:chExt cx="143154" cy="72000"/>
                    </a:xfrm>
                  </p:grpSpPr>
                  <p:sp>
                    <p:nvSpPr>
                      <p:cNvPr id="566" name="Oval 565">
                        <a:extLst>
                          <a:ext uri="{FF2B5EF4-FFF2-40B4-BE49-F238E27FC236}">
                            <a16:creationId xmlns:a16="http://schemas.microsoft.com/office/drawing/2014/main" id="{DE6CFBC7-66E1-42AC-AE77-9637592C68D2}"/>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7" name="Oval 566">
                        <a:extLst>
                          <a:ext uri="{FF2B5EF4-FFF2-40B4-BE49-F238E27FC236}">
                            <a16:creationId xmlns:a16="http://schemas.microsoft.com/office/drawing/2014/main" id="{0D039987-CB8C-4191-8377-127942E8FB81}"/>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60" name="Oval 559">
                    <a:extLst>
                      <a:ext uri="{FF2B5EF4-FFF2-40B4-BE49-F238E27FC236}">
                        <a16:creationId xmlns:a16="http://schemas.microsoft.com/office/drawing/2014/main" id="{809BBD59-1D8B-4116-B163-8D1928E034DF}"/>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94" name="Group 493">
                  <a:extLst>
                    <a:ext uri="{FF2B5EF4-FFF2-40B4-BE49-F238E27FC236}">
                      <a16:creationId xmlns:a16="http://schemas.microsoft.com/office/drawing/2014/main" id="{4FAF32F6-F404-4A14-9013-AA5E0C29D703}"/>
                    </a:ext>
                  </a:extLst>
                </p:cNvPr>
                <p:cNvGrpSpPr/>
                <p:nvPr/>
              </p:nvGrpSpPr>
              <p:grpSpPr>
                <a:xfrm>
                  <a:off x="5058373" y="2771874"/>
                  <a:ext cx="712395" cy="72001"/>
                  <a:chOff x="6058630" y="1736720"/>
                  <a:chExt cx="712395" cy="72001"/>
                </a:xfrm>
              </p:grpSpPr>
              <p:grpSp>
                <p:nvGrpSpPr>
                  <p:cNvPr id="544" name="Group 543">
                    <a:extLst>
                      <a:ext uri="{FF2B5EF4-FFF2-40B4-BE49-F238E27FC236}">
                        <a16:creationId xmlns:a16="http://schemas.microsoft.com/office/drawing/2014/main" id="{95C794EE-2D4F-4851-AFCB-0B50920A7F82}"/>
                      </a:ext>
                    </a:extLst>
                  </p:cNvPr>
                  <p:cNvGrpSpPr/>
                  <p:nvPr/>
                </p:nvGrpSpPr>
                <p:grpSpPr>
                  <a:xfrm rot="10800000">
                    <a:off x="6058630" y="1736720"/>
                    <a:ext cx="712395" cy="72001"/>
                    <a:chOff x="7020272" y="2016550"/>
                    <a:chExt cx="712395" cy="72001"/>
                  </a:xfrm>
                </p:grpSpPr>
                <p:sp>
                  <p:nvSpPr>
                    <p:cNvPr id="546" name="Oval 545">
                      <a:extLst>
                        <a:ext uri="{FF2B5EF4-FFF2-40B4-BE49-F238E27FC236}">
                          <a16:creationId xmlns:a16="http://schemas.microsoft.com/office/drawing/2014/main" id="{C0DF83FD-F20F-44AB-9EDD-7BD491F343A0}"/>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47" name="Group 546">
                      <a:extLst>
                        <a:ext uri="{FF2B5EF4-FFF2-40B4-BE49-F238E27FC236}">
                          <a16:creationId xmlns:a16="http://schemas.microsoft.com/office/drawing/2014/main" id="{40DCEA7C-4FE2-42AC-9831-D8D98BE32BEA}"/>
                        </a:ext>
                      </a:extLst>
                    </p:cNvPr>
                    <p:cNvGrpSpPr/>
                    <p:nvPr/>
                  </p:nvGrpSpPr>
                  <p:grpSpPr>
                    <a:xfrm>
                      <a:off x="7020272" y="2016550"/>
                      <a:ext cx="143154" cy="72001"/>
                      <a:chOff x="7020272" y="2016344"/>
                      <a:chExt cx="143154" cy="72001"/>
                    </a:xfrm>
                  </p:grpSpPr>
                  <p:sp>
                    <p:nvSpPr>
                      <p:cNvPr id="557" name="Oval 556">
                        <a:extLst>
                          <a:ext uri="{FF2B5EF4-FFF2-40B4-BE49-F238E27FC236}">
                            <a16:creationId xmlns:a16="http://schemas.microsoft.com/office/drawing/2014/main" id="{0D9E706E-D024-44C6-90A2-F3B63C5C568B}"/>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8" name="Oval 557">
                        <a:extLst>
                          <a:ext uri="{FF2B5EF4-FFF2-40B4-BE49-F238E27FC236}">
                            <a16:creationId xmlns:a16="http://schemas.microsoft.com/office/drawing/2014/main" id="{915D9705-B9DF-49FB-A224-9F6B19F27FB5}"/>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8" name="Group 547">
                      <a:extLst>
                        <a:ext uri="{FF2B5EF4-FFF2-40B4-BE49-F238E27FC236}">
                          <a16:creationId xmlns:a16="http://schemas.microsoft.com/office/drawing/2014/main" id="{C5868E0A-C380-462E-B4ED-1CBEDC8FBC47}"/>
                        </a:ext>
                      </a:extLst>
                    </p:cNvPr>
                    <p:cNvGrpSpPr/>
                    <p:nvPr/>
                  </p:nvGrpSpPr>
                  <p:grpSpPr>
                    <a:xfrm>
                      <a:off x="7162035" y="2016550"/>
                      <a:ext cx="143154" cy="72000"/>
                      <a:chOff x="7020272" y="2016344"/>
                      <a:chExt cx="143154" cy="72000"/>
                    </a:xfrm>
                  </p:grpSpPr>
                  <p:sp>
                    <p:nvSpPr>
                      <p:cNvPr id="555" name="Oval 554">
                        <a:extLst>
                          <a:ext uri="{FF2B5EF4-FFF2-40B4-BE49-F238E27FC236}">
                            <a16:creationId xmlns:a16="http://schemas.microsoft.com/office/drawing/2014/main" id="{C744E9EC-1063-46C6-B6F3-6187AC098948}"/>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6" name="Oval 555">
                        <a:extLst>
                          <a:ext uri="{FF2B5EF4-FFF2-40B4-BE49-F238E27FC236}">
                            <a16:creationId xmlns:a16="http://schemas.microsoft.com/office/drawing/2014/main" id="{B1CA70F8-576B-4722-8FE9-0D0FC02867A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9" name="Group 548">
                      <a:extLst>
                        <a:ext uri="{FF2B5EF4-FFF2-40B4-BE49-F238E27FC236}">
                          <a16:creationId xmlns:a16="http://schemas.microsoft.com/office/drawing/2014/main" id="{681E30A9-433D-4AAA-82FF-F8F741B52432}"/>
                        </a:ext>
                      </a:extLst>
                    </p:cNvPr>
                    <p:cNvGrpSpPr/>
                    <p:nvPr/>
                  </p:nvGrpSpPr>
                  <p:grpSpPr>
                    <a:xfrm>
                      <a:off x="7303798" y="2016550"/>
                      <a:ext cx="143154" cy="72000"/>
                      <a:chOff x="7020272" y="2016344"/>
                      <a:chExt cx="143154" cy="72000"/>
                    </a:xfrm>
                  </p:grpSpPr>
                  <p:sp>
                    <p:nvSpPr>
                      <p:cNvPr id="553" name="Oval 552">
                        <a:extLst>
                          <a:ext uri="{FF2B5EF4-FFF2-40B4-BE49-F238E27FC236}">
                            <a16:creationId xmlns:a16="http://schemas.microsoft.com/office/drawing/2014/main" id="{90E758E3-E488-4ABB-8DB5-1313F2D68F55}"/>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4" name="Oval 553">
                        <a:extLst>
                          <a:ext uri="{FF2B5EF4-FFF2-40B4-BE49-F238E27FC236}">
                            <a16:creationId xmlns:a16="http://schemas.microsoft.com/office/drawing/2014/main" id="{BDA38EF2-D30C-4F88-B309-8DCF0CA514AF}"/>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50" name="Group 549">
                      <a:extLst>
                        <a:ext uri="{FF2B5EF4-FFF2-40B4-BE49-F238E27FC236}">
                          <a16:creationId xmlns:a16="http://schemas.microsoft.com/office/drawing/2014/main" id="{47EE4D9E-1F14-40C6-BBD4-47B536037A85}"/>
                        </a:ext>
                      </a:extLst>
                    </p:cNvPr>
                    <p:cNvGrpSpPr/>
                    <p:nvPr/>
                  </p:nvGrpSpPr>
                  <p:grpSpPr>
                    <a:xfrm>
                      <a:off x="7445561" y="2016550"/>
                      <a:ext cx="143154" cy="72000"/>
                      <a:chOff x="7020272" y="2016344"/>
                      <a:chExt cx="143154" cy="72000"/>
                    </a:xfrm>
                  </p:grpSpPr>
                  <p:sp>
                    <p:nvSpPr>
                      <p:cNvPr id="551" name="Oval 550">
                        <a:extLst>
                          <a:ext uri="{FF2B5EF4-FFF2-40B4-BE49-F238E27FC236}">
                            <a16:creationId xmlns:a16="http://schemas.microsoft.com/office/drawing/2014/main" id="{024E2E95-0C4B-49E5-9323-787D98F24718}"/>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2" name="Oval 551">
                        <a:extLst>
                          <a:ext uri="{FF2B5EF4-FFF2-40B4-BE49-F238E27FC236}">
                            <a16:creationId xmlns:a16="http://schemas.microsoft.com/office/drawing/2014/main" id="{9998A1A7-F2FD-4242-99F0-4D1A8CF887DD}"/>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45" name="Oval 544">
                    <a:extLst>
                      <a:ext uri="{FF2B5EF4-FFF2-40B4-BE49-F238E27FC236}">
                        <a16:creationId xmlns:a16="http://schemas.microsoft.com/office/drawing/2014/main" id="{F2241F44-1E24-4392-BFBE-62EEA41B08B0}"/>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95" name="Group 494">
                  <a:extLst>
                    <a:ext uri="{FF2B5EF4-FFF2-40B4-BE49-F238E27FC236}">
                      <a16:creationId xmlns:a16="http://schemas.microsoft.com/office/drawing/2014/main" id="{21B4EE69-E4E9-4CF5-969A-A96D1A3A5673}"/>
                    </a:ext>
                  </a:extLst>
                </p:cNvPr>
                <p:cNvGrpSpPr/>
                <p:nvPr/>
              </p:nvGrpSpPr>
              <p:grpSpPr>
                <a:xfrm>
                  <a:off x="5058373" y="3298304"/>
                  <a:ext cx="712395" cy="72008"/>
                  <a:chOff x="5049149" y="3298304"/>
                  <a:chExt cx="712395" cy="72008"/>
                </a:xfrm>
              </p:grpSpPr>
              <p:grpSp>
                <p:nvGrpSpPr>
                  <p:cNvPr id="527" name="Group 526">
                    <a:extLst>
                      <a:ext uri="{FF2B5EF4-FFF2-40B4-BE49-F238E27FC236}">
                        <a16:creationId xmlns:a16="http://schemas.microsoft.com/office/drawing/2014/main" id="{E903017F-FA19-4051-A54A-7A7A810D8048}"/>
                      </a:ext>
                    </a:extLst>
                  </p:cNvPr>
                  <p:cNvGrpSpPr/>
                  <p:nvPr/>
                </p:nvGrpSpPr>
                <p:grpSpPr>
                  <a:xfrm>
                    <a:off x="5049149" y="3298308"/>
                    <a:ext cx="712395" cy="72001"/>
                    <a:chOff x="6058630" y="1736720"/>
                    <a:chExt cx="712395" cy="72001"/>
                  </a:xfrm>
                </p:grpSpPr>
                <p:grpSp>
                  <p:nvGrpSpPr>
                    <p:cNvPr id="531" name="Group 530">
                      <a:extLst>
                        <a:ext uri="{FF2B5EF4-FFF2-40B4-BE49-F238E27FC236}">
                          <a16:creationId xmlns:a16="http://schemas.microsoft.com/office/drawing/2014/main" id="{DC71A5D9-E8C4-426E-BC93-6ACDF989F073}"/>
                        </a:ext>
                      </a:extLst>
                    </p:cNvPr>
                    <p:cNvGrpSpPr/>
                    <p:nvPr/>
                  </p:nvGrpSpPr>
                  <p:grpSpPr>
                    <a:xfrm rot="10800000">
                      <a:off x="6058630" y="1736720"/>
                      <a:ext cx="712395" cy="72001"/>
                      <a:chOff x="7020272" y="2016550"/>
                      <a:chExt cx="712395" cy="72001"/>
                    </a:xfrm>
                  </p:grpSpPr>
                  <p:sp>
                    <p:nvSpPr>
                      <p:cNvPr id="533" name="Oval 532">
                        <a:extLst>
                          <a:ext uri="{FF2B5EF4-FFF2-40B4-BE49-F238E27FC236}">
                            <a16:creationId xmlns:a16="http://schemas.microsoft.com/office/drawing/2014/main" id="{C5CACD3C-C789-421A-ADCC-4DD490ECA275}"/>
                          </a:ext>
                        </a:extLst>
                      </p:cNvPr>
                      <p:cNvSpPr/>
                      <p:nvPr/>
                    </p:nvSpPr>
                    <p:spPr>
                      <a:xfrm>
                        <a:off x="7660659" y="2016550"/>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34" name="Group 533">
                        <a:extLst>
                          <a:ext uri="{FF2B5EF4-FFF2-40B4-BE49-F238E27FC236}">
                            <a16:creationId xmlns:a16="http://schemas.microsoft.com/office/drawing/2014/main" id="{FF40C6E8-B737-4447-89CB-3DA8EACADCF3}"/>
                          </a:ext>
                        </a:extLst>
                      </p:cNvPr>
                      <p:cNvGrpSpPr/>
                      <p:nvPr/>
                    </p:nvGrpSpPr>
                    <p:grpSpPr>
                      <a:xfrm>
                        <a:off x="7020272" y="2016550"/>
                        <a:ext cx="143154" cy="72001"/>
                        <a:chOff x="7020272" y="2016344"/>
                        <a:chExt cx="143154" cy="72001"/>
                      </a:xfrm>
                    </p:grpSpPr>
                    <p:sp>
                      <p:nvSpPr>
                        <p:cNvPr id="542" name="Oval 541">
                          <a:extLst>
                            <a:ext uri="{FF2B5EF4-FFF2-40B4-BE49-F238E27FC236}">
                              <a16:creationId xmlns:a16="http://schemas.microsoft.com/office/drawing/2014/main" id="{ED2220F5-D743-46AA-8EA9-DB2A85990473}"/>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3" name="Oval 542">
                          <a:extLst>
                            <a:ext uri="{FF2B5EF4-FFF2-40B4-BE49-F238E27FC236}">
                              <a16:creationId xmlns:a16="http://schemas.microsoft.com/office/drawing/2014/main" id="{6D904231-3ED9-4F12-BA05-1223EDC89069}"/>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35" name="Oval 534">
                        <a:extLst>
                          <a:ext uri="{FF2B5EF4-FFF2-40B4-BE49-F238E27FC236}">
                            <a16:creationId xmlns:a16="http://schemas.microsoft.com/office/drawing/2014/main" id="{5E7DEB92-93FD-4360-8162-9537B2604A22}"/>
                          </a:ext>
                        </a:extLst>
                      </p:cNvPr>
                      <p:cNvSpPr/>
                      <p:nvPr/>
                    </p:nvSpPr>
                    <p:spPr>
                      <a:xfrm>
                        <a:off x="7233181" y="2016550"/>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36" name="Group 535">
                        <a:extLst>
                          <a:ext uri="{FF2B5EF4-FFF2-40B4-BE49-F238E27FC236}">
                            <a16:creationId xmlns:a16="http://schemas.microsoft.com/office/drawing/2014/main" id="{355A53DC-9F83-4BBA-B541-972368202682}"/>
                          </a:ext>
                        </a:extLst>
                      </p:cNvPr>
                      <p:cNvGrpSpPr/>
                      <p:nvPr/>
                    </p:nvGrpSpPr>
                    <p:grpSpPr>
                      <a:xfrm>
                        <a:off x="7303798" y="2016550"/>
                        <a:ext cx="143154" cy="72000"/>
                        <a:chOff x="7020272" y="2016344"/>
                        <a:chExt cx="143154" cy="72000"/>
                      </a:xfrm>
                    </p:grpSpPr>
                    <p:sp>
                      <p:nvSpPr>
                        <p:cNvPr id="540" name="Oval 539">
                          <a:extLst>
                            <a:ext uri="{FF2B5EF4-FFF2-40B4-BE49-F238E27FC236}">
                              <a16:creationId xmlns:a16="http://schemas.microsoft.com/office/drawing/2014/main" id="{A5F5767F-F8F7-4EE7-ABA8-A3719C99A28E}"/>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1" name="Oval 540">
                          <a:extLst>
                            <a:ext uri="{FF2B5EF4-FFF2-40B4-BE49-F238E27FC236}">
                              <a16:creationId xmlns:a16="http://schemas.microsoft.com/office/drawing/2014/main" id="{EADDAC68-395B-4DA6-BAFD-7B2D29B77A5C}"/>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37" name="Group 536">
                        <a:extLst>
                          <a:ext uri="{FF2B5EF4-FFF2-40B4-BE49-F238E27FC236}">
                            <a16:creationId xmlns:a16="http://schemas.microsoft.com/office/drawing/2014/main" id="{9ECEC5E6-193D-408F-9194-81305B7E1CD3}"/>
                          </a:ext>
                        </a:extLst>
                      </p:cNvPr>
                      <p:cNvGrpSpPr/>
                      <p:nvPr/>
                    </p:nvGrpSpPr>
                    <p:grpSpPr>
                      <a:xfrm>
                        <a:off x="7445561" y="2016550"/>
                        <a:ext cx="143154" cy="72000"/>
                        <a:chOff x="7020272" y="2016344"/>
                        <a:chExt cx="143154" cy="72000"/>
                      </a:xfrm>
                    </p:grpSpPr>
                    <p:sp>
                      <p:nvSpPr>
                        <p:cNvPr id="538" name="Oval 537">
                          <a:extLst>
                            <a:ext uri="{FF2B5EF4-FFF2-40B4-BE49-F238E27FC236}">
                              <a16:creationId xmlns:a16="http://schemas.microsoft.com/office/drawing/2014/main" id="{FDA4915C-6A56-4AEE-AD67-7B6145B0D9A6}"/>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9" name="Oval 538">
                          <a:extLst>
                            <a:ext uri="{FF2B5EF4-FFF2-40B4-BE49-F238E27FC236}">
                              <a16:creationId xmlns:a16="http://schemas.microsoft.com/office/drawing/2014/main" id="{367CC91E-5CE2-4CF7-8BD8-7E9CBDEBD7CB}"/>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32" name="Oval 531">
                      <a:extLst>
                        <a:ext uri="{FF2B5EF4-FFF2-40B4-BE49-F238E27FC236}">
                          <a16:creationId xmlns:a16="http://schemas.microsoft.com/office/drawing/2014/main" id="{5542FD72-A49A-4E05-9AD5-9E2E353E76E9}"/>
                        </a:ext>
                      </a:extLst>
                    </p:cNvPr>
                    <p:cNvSpPr/>
                    <p:nvPr/>
                  </p:nvSpPr>
                  <p:spPr>
                    <a:xfrm rot="10800000">
                      <a:off x="6130175" y="1736721"/>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28" name="Group 527">
                    <a:extLst>
                      <a:ext uri="{FF2B5EF4-FFF2-40B4-BE49-F238E27FC236}">
                        <a16:creationId xmlns:a16="http://schemas.microsoft.com/office/drawing/2014/main" id="{BB9D4D68-8B25-4B42-86B9-37A41A47A475}"/>
                      </a:ext>
                    </a:extLst>
                  </p:cNvPr>
                  <p:cNvGrpSpPr/>
                  <p:nvPr/>
                </p:nvGrpSpPr>
                <p:grpSpPr>
                  <a:xfrm>
                    <a:off x="5548421" y="3298304"/>
                    <a:ext cx="72096" cy="72008"/>
                    <a:chOff x="5278293" y="1864239"/>
                    <a:chExt cx="72096" cy="72008"/>
                  </a:xfrm>
                </p:grpSpPr>
                <p:sp>
                  <p:nvSpPr>
                    <p:cNvPr id="529" name="Chord 528">
                      <a:extLst>
                        <a:ext uri="{FF2B5EF4-FFF2-40B4-BE49-F238E27FC236}">
                          <a16:creationId xmlns:a16="http://schemas.microsoft.com/office/drawing/2014/main" id="{B9B33019-B1DB-4AE9-BB6F-6CC4FAC6EB58}"/>
                        </a:ext>
                      </a:extLst>
                    </p:cNvPr>
                    <p:cNvSpPr/>
                    <p:nvPr/>
                  </p:nvSpPr>
                  <p:spPr>
                    <a:xfrm>
                      <a:off x="5278293" y="1864239"/>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0" name="Chord 529">
                      <a:extLst>
                        <a:ext uri="{FF2B5EF4-FFF2-40B4-BE49-F238E27FC236}">
                          <a16:creationId xmlns:a16="http://schemas.microsoft.com/office/drawing/2014/main" id="{09AAA6D0-2684-409A-8B39-F0AE5B64A8F9}"/>
                        </a:ext>
                      </a:extLst>
                    </p:cNvPr>
                    <p:cNvSpPr/>
                    <p:nvPr/>
                  </p:nvSpPr>
                  <p:spPr>
                    <a:xfrm rot="10800000">
                      <a:off x="5278389" y="1864239"/>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6" name="Group 495">
                  <a:extLst>
                    <a:ext uri="{FF2B5EF4-FFF2-40B4-BE49-F238E27FC236}">
                      <a16:creationId xmlns:a16="http://schemas.microsoft.com/office/drawing/2014/main" id="{6DE82F8A-3D7A-4A58-8004-3F570A87924D}"/>
                    </a:ext>
                  </a:extLst>
                </p:cNvPr>
                <p:cNvGrpSpPr/>
                <p:nvPr/>
              </p:nvGrpSpPr>
              <p:grpSpPr>
                <a:xfrm rot="10800000">
                  <a:off x="5058373" y="3921356"/>
                  <a:ext cx="712395" cy="72206"/>
                  <a:chOff x="7020272" y="2016447"/>
                  <a:chExt cx="712395" cy="72206"/>
                </a:xfrm>
              </p:grpSpPr>
              <p:sp>
                <p:nvSpPr>
                  <p:cNvPr id="513" name="Oval 512">
                    <a:extLst>
                      <a:ext uri="{FF2B5EF4-FFF2-40B4-BE49-F238E27FC236}">
                        <a16:creationId xmlns:a16="http://schemas.microsoft.com/office/drawing/2014/main" id="{C1AD80D5-304B-4E03-B693-03861702604C}"/>
                      </a:ext>
                    </a:extLst>
                  </p:cNvPr>
                  <p:cNvSpPr/>
                  <p:nvPr/>
                </p:nvSpPr>
                <p:spPr>
                  <a:xfrm>
                    <a:off x="7660659" y="2016447"/>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14" name="Group 513">
                    <a:extLst>
                      <a:ext uri="{FF2B5EF4-FFF2-40B4-BE49-F238E27FC236}">
                        <a16:creationId xmlns:a16="http://schemas.microsoft.com/office/drawing/2014/main" id="{B07B1520-4D02-4C39-8C42-47ECFB969E14}"/>
                      </a:ext>
                    </a:extLst>
                  </p:cNvPr>
                  <p:cNvGrpSpPr/>
                  <p:nvPr/>
                </p:nvGrpSpPr>
                <p:grpSpPr>
                  <a:xfrm>
                    <a:off x="7020272" y="2016653"/>
                    <a:ext cx="143154" cy="72000"/>
                    <a:chOff x="7020272" y="2016447"/>
                    <a:chExt cx="143154" cy="72000"/>
                  </a:xfrm>
                </p:grpSpPr>
                <p:sp>
                  <p:nvSpPr>
                    <p:cNvPr id="525" name="Oval 524">
                      <a:extLst>
                        <a:ext uri="{FF2B5EF4-FFF2-40B4-BE49-F238E27FC236}">
                          <a16:creationId xmlns:a16="http://schemas.microsoft.com/office/drawing/2014/main" id="{DEC33F29-B8A6-4E78-AEF7-E6D6A8EB9FD6}"/>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6" name="Oval 525">
                      <a:extLst>
                        <a:ext uri="{FF2B5EF4-FFF2-40B4-BE49-F238E27FC236}">
                          <a16:creationId xmlns:a16="http://schemas.microsoft.com/office/drawing/2014/main" id="{4C8A11CA-D8A0-4974-BBCD-5E205BF63E24}"/>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15" name="Group 514">
                    <a:extLst>
                      <a:ext uri="{FF2B5EF4-FFF2-40B4-BE49-F238E27FC236}">
                        <a16:creationId xmlns:a16="http://schemas.microsoft.com/office/drawing/2014/main" id="{07A6D57D-339A-4EE5-9D38-01451C96BE13}"/>
                      </a:ext>
                    </a:extLst>
                  </p:cNvPr>
                  <p:cNvGrpSpPr/>
                  <p:nvPr/>
                </p:nvGrpSpPr>
                <p:grpSpPr>
                  <a:xfrm>
                    <a:off x="7162035" y="2016653"/>
                    <a:ext cx="143154" cy="72000"/>
                    <a:chOff x="7020272" y="2016447"/>
                    <a:chExt cx="143154" cy="72000"/>
                  </a:xfrm>
                </p:grpSpPr>
                <p:sp>
                  <p:nvSpPr>
                    <p:cNvPr id="523" name="Oval 522">
                      <a:extLst>
                        <a:ext uri="{FF2B5EF4-FFF2-40B4-BE49-F238E27FC236}">
                          <a16:creationId xmlns:a16="http://schemas.microsoft.com/office/drawing/2014/main" id="{BD033E9F-A8F7-4538-9F69-BF35EA4C10A8}"/>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4" name="Oval 523">
                      <a:extLst>
                        <a:ext uri="{FF2B5EF4-FFF2-40B4-BE49-F238E27FC236}">
                          <a16:creationId xmlns:a16="http://schemas.microsoft.com/office/drawing/2014/main" id="{4E3FED4A-4470-4954-8F79-44FDEE20964F}"/>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16" name="Group 515">
                    <a:extLst>
                      <a:ext uri="{FF2B5EF4-FFF2-40B4-BE49-F238E27FC236}">
                        <a16:creationId xmlns:a16="http://schemas.microsoft.com/office/drawing/2014/main" id="{DB74A04A-75DD-4B5D-8626-0D033E943F76}"/>
                      </a:ext>
                    </a:extLst>
                  </p:cNvPr>
                  <p:cNvGrpSpPr/>
                  <p:nvPr/>
                </p:nvGrpSpPr>
                <p:grpSpPr>
                  <a:xfrm>
                    <a:off x="7303798" y="2016653"/>
                    <a:ext cx="143154" cy="72000"/>
                    <a:chOff x="7020272" y="2016447"/>
                    <a:chExt cx="143154" cy="72000"/>
                  </a:xfrm>
                </p:grpSpPr>
                <p:sp>
                  <p:nvSpPr>
                    <p:cNvPr id="521" name="Oval 520">
                      <a:extLst>
                        <a:ext uri="{FF2B5EF4-FFF2-40B4-BE49-F238E27FC236}">
                          <a16:creationId xmlns:a16="http://schemas.microsoft.com/office/drawing/2014/main" id="{824A4E10-9D94-45A6-B0F5-960A0869C146}"/>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2" name="Oval 521">
                      <a:extLst>
                        <a:ext uri="{FF2B5EF4-FFF2-40B4-BE49-F238E27FC236}">
                          <a16:creationId xmlns:a16="http://schemas.microsoft.com/office/drawing/2014/main" id="{3A2C90FD-25F1-40D0-B00E-33E49BC66646}"/>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17" name="Oval 516">
                    <a:extLst>
                      <a:ext uri="{FF2B5EF4-FFF2-40B4-BE49-F238E27FC236}">
                        <a16:creationId xmlns:a16="http://schemas.microsoft.com/office/drawing/2014/main" id="{6E0AF710-FAE7-4D0D-B953-B6576E33DCC5}"/>
                      </a:ext>
                    </a:extLst>
                  </p:cNvPr>
                  <p:cNvSpPr/>
                  <p:nvPr/>
                </p:nvSpPr>
                <p:spPr>
                  <a:xfrm>
                    <a:off x="7445561" y="2016653"/>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18" name="Group 517">
                    <a:extLst>
                      <a:ext uri="{FF2B5EF4-FFF2-40B4-BE49-F238E27FC236}">
                        <a16:creationId xmlns:a16="http://schemas.microsoft.com/office/drawing/2014/main" id="{64979723-70FD-4E8E-9C94-1AD254E762A7}"/>
                      </a:ext>
                    </a:extLst>
                  </p:cNvPr>
                  <p:cNvGrpSpPr/>
                  <p:nvPr/>
                </p:nvGrpSpPr>
                <p:grpSpPr>
                  <a:xfrm rot="10800000">
                    <a:off x="7583805" y="2016645"/>
                    <a:ext cx="72008" cy="72008"/>
                    <a:chOff x="8034534" y="1350604"/>
                    <a:chExt cx="72008" cy="72008"/>
                  </a:xfrm>
                </p:grpSpPr>
                <p:sp>
                  <p:nvSpPr>
                    <p:cNvPr id="519" name="Chord 518">
                      <a:extLst>
                        <a:ext uri="{FF2B5EF4-FFF2-40B4-BE49-F238E27FC236}">
                          <a16:creationId xmlns:a16="http://schemas.microsoft.com/office/drawing/2014/main" id="{97BAAA79-3C14-4B41-93D7-77A5CF262085}"/>
                        </a:ext>
                      </a:extLst>
                    </p:cNvPr>
                    <p:cNvSpPr/>
                    <p:nvPr/>
                  </p:nvSpPr>
                  <p:spPr>
                    <a:xfrm>
                      <a:off x="8034542" y="1350604"/>
                      <a:ext cx="72000" cy="72008"/>
                    </a:xfrm>
                    <a:prstGeom prst="chord">
                      <a:avLst>
                        <a:gd name="adj1" fmla="val 5473719"/>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0" name="Chord 519">
                      <a:extLst>
                        <a:ext uri="{FF2B5EF4-FFF2-40B4-BE49-F238E27FC236}">
                          <a16:creationId xmlns:a16="http://schemas.microsoft.com/office/drawing/2014/main" id="{87AA3133-503B-4CB2-8E21-5E545B12943C}"/>
                        </a:ext>
                      </a:extLst>
                    </p:cNvPr>
                    <p:cNvSpPr/>
                    <p:nvPr/>
                  </p:nvSpPr>
                  <p:spPr>
                    <a:xfrm rot="10800000">
                      <a:off x="8034534" y="1350604"/>
                      <a:ext cx="72000" cy="72008"/>
                    </a:xfrm>
                    <a:prstGeom prst="chord">
                      <a:avLst>
                        <a:gd name="adj1" fmla="val 547371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97" name="Group 496">
                  <a:extLst>
                    <a:ext uri="{FF2B5EF4-FFF2-40B4-BE49-F238E27FC236}">
                      <a16:creationId xmlns:a16="http://schemas.microsoft.com/office/drawing/2014/main" id="{419EFC9E-DC2A-4B38-9B53-06F61532600A}"/>
                    </a:ext>
                  </a:extLst>
                </p:cNvPr>
                <p:cNvGrpSpPr/>
                <p:nvPr/>
              </p:nvGrpSpPr>
              <p:grpSpPr>
                <a:xfrm>
                  <a:off x="5058373" y="4456704"/>
                  <a:ext cx="712395" cy="72001"/>
                  <a:chOff x="6058630" y="1736720"/>
                  <a:chExt cx="712395" cy="72001"/>
                </a:xfrm>
              </p:grpSpPr>
              <p:grpSp>
                <p:nvGrpSpPr>
                  <p:cNvPr id="498" name="Group 497">
                    <a:extLst>
                      <a:ext uri="{FF2B5EF4-FFF2-40B4-BE49-F238E27FC236}">
                        <a16:creationId xmlns:a16="http://schemas.microsoft.com/office/drawing/2014/main" id="{32E4BFAF-B2B6-4B4C-BF5F-698CC7D92624}"/>
                      </a:ext>
                    </a:extLst>
                  </p:cNvPr>
                  <p:cNvGrpSpPr/>
                  <p:nvPr/>
                </p:nvGrpSpPr>
                <p:grpSpPr>
                  <a:xfrm rot="10800000">
                    <a:off x="6058630" y="1736720"/>
                    <a:ext cx="712395" cy="72001"/>
                    <a:chOff x="7020272" y="2016550"/>
                    <a:chExt cx="712395" cy="72001"/>
                  </a:xfrm>
                </p:grpSpPr>
                <p:sp>
                  <p:nvSpPr>
                    <p:cNvPr id="500" name="Oval 499">
                      <a:extLst>
                        <a:ext uri="{FF2B5EF4-FFF2-40B4-BE49-F238E27FC236}">
                          <a16:creationId xmlns:a16="http://schemas.microsoft.com/office/drawing/2014/main" id="{02BD6C46-E282-468F-BDCC-7EEAEAD396F0}"/>
                        </a:ext>
                      </a:extLst>
                    </p:cNvPr>
                    <p:cNvSpPr/>
                    <p:nvPr/>
                  </p:nvSpPr>
                  <p:spPr>
                    <a:xfrm>
                      <a:off x="7660659" y="2016550"/>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01" name="Group 500">
                      <a:extLst>
                        <a:ext uri="{FF2B5EF4-FFF2-40B4-BE49-F238E27FC236}">
                          <a16:creationId xmlns:a16="http://schemas.microsoft.com/office/drawing/2014/main" id="{C67488A9-C12A-4B18-A673-0AB63649F2CB}"/>
                        </a:ext>
                      </a:extLst>
                    </p:cNvPr>
                    <p:cNvGrpSpPr/>
                    <p:nvPr/>
                  </p:nvGrpSpPr>
                  <p:grpSpPr>
                    <a:xfrm>
                      <a:off x="7020272" y="2016550"/>
                      <a:ext cx="143154" cy="72001"/>
                      <a:chOff x="7020272" y="2016344"/>
                      <a:chExt cx="143154" cy="72001"/>
                    </a:xfrm>
                  </p:grpSpPr>
                  <p:sp>
                    <p:nvSpPr>
                      <p:cNvPr id="511" name="Oval 510">
                        <a:extLst>
                          <a:ext uri="{FF2B5EF4-FFF2-40B4-BE49-F238E27FC236}">
                            <a16:creationId xmlns:a16="http://schemas.microsoft.com/office/drawing/2014/main" id="{874B4F86-BB40-4A0E-99F0-ED65B2B0AABA}"/>
                          </a:ext>
                        </a:extLst>
                      </p:cNvPr>
                      <p:cNvSpPr/>
                      <p:nvPr/>
                    </p:nvSpPr>
                    <p:spPr>
                      <a:xfrm>
                        <a:off x="7020272" y="2016345"/>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2" name="Oval 511">
                        <a:extLst>
                          <a:ext uri="{FF2B5EF4-FFF2-40B4-BE49-F238E27FC236}">
                            <a16:creationId xmlns:a16="http://schemas.microsoft.com/office/drawing/2014/main" id="{A110E8A7-745E-4F9B-9D83-39748CA019B0}"/>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2" name="Group 501">
                      <a:extLst>
                        <a:ext uri="{FF2B5EF4-FFF2-40B4-BE49-F238E27FC236}">
                          <a16:creationId xmlns:a16="http://schemas.microsoft.com/office/drawing/2014/main" id="{B8C4061C-6F6C-4FF9-80DE-48264FD8787B}"/>
                        </a:ext>
                      </a:extLst>
                    </p:cNvPr>
                    <p:cNvGrpSpPr/>
                    <p:nvPr/>
                  </p:nvGrpSpPr>
                  <p:grpSpPr>
                    <a:xfrm>
                      <a:off x="7162035" y="2016550"/>
                      <a:ext cx="143154" cy="72000"/>
                      <a:chOff x="7020272" y="2016344"/>
                      <a:chExt cx="143154" cy="72000"/>
                    </a:xfrm>
                  </p:grpSpPr>
                  <p:sp>
                    <p:nvSpPr>
                      <p:cNvPr id="509" name="Oval 508">
                        <a:extLst>
                          <a:ext uri="{FF2B5EF4-FFF2-40B4-BE49-F238E27FC236}">
                            <a16:creationId xmlns:a16="http://schemas.microsoft.com/office/drawing/2014/main" id="{6A20622E-117F-46B4-8CAF-C2C21FA669FC}"/>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0" name="Oval 509">
                        <a:extLst>
                          <a:ext uri="{FF2B5EF4-FFF2-40B4-BE49-F238E27FC236}">
                            <a16:creationId xmlns:a16="http://schemas.microsoft.com/office/drawing/2014/main" id="{98E3141E-1B49-4F1F-A666-653D4AD1CCF8}"/>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3" name="Group 502">
                      <a:extLst>
                        <a:ext uri="{FF2B5EF4-FFF2-40B4-BE49-F238E27FC236}">
                          <a16:creationId xmlns:a16="http://schemas.microsoft.com/office/drawing/2014/main" id="{86B8A76A-860F-4721-85D2-78B008921C0D}"/>
                        </a:ext>
                      </a:extLst>
                    </p:cNvPr>
                    <p:cNvGrpSpPr/>
                    <p:nvPr/>
                  </p:nvGrpSpPr>
                  <p:grpSpPr>
                    <a:xfrm>
                      <a:off x="7303798" y="2016550"/>
                      <a:ext cx="143154" cy="72000"/>
                      <a:chOff x="7020272" y="2016344"/>
                      <a:chExt cx="143154" cy="72000"/>
                    </a:xfrm>
                  </p:grpSpPr>
                  <p:sp>
                    <p:nvSpPr>
                      <p:cNvPr id="507" name="Oval 506">
                        <a:extLst>
                          <a:ext uri="{FF2B5EF4-FFF2-40B4-BE49-F238E27FC236}">
                            <a16:creationId xmlns:a16="http://schemas.microsoft.com/office/drawing/2014/main" id="{6B7A70E9-C193-4381-A130-B773A0615BB2}"/>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8" name="Oval 507">
                        <a:extLst>
                          <a:ext uri="{FF2B5EF4-FFF2-40B4-BE49-F238E27FC236}">
                            <a16:creationId xmlns:a16="http://schemas.microsoft.com/office/drawing/2014/main" id="{B52A68B0-D879-43A6-B37E-47E33CD176C4}"/>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04" name="Group 503">
                      <a:extLst>
                        <a:ext uri="{FF2B5EF4-FFF2-40B4-BE49-F238E27FC236}">
                          <a16:creationId xmlns:a16="http://schemas.microsoft.com/office/drawing/2014/main" id="{AC7781F2-AC6D-4FF8-B8FC-85A7815ADA89}"/>
                        </a:ext>
                      </a:extLst>
                    </p:cNvPr>
                    <p:cNvGrpSpPr/>
                    <p:nvPr/>
                  </p:nvGrpSpPr>
                  <p:grpSpPr>
                    <a:xfrm>
                      <a:off x="7445561" y="2016550"/>
                      <a:ext cx="143154" cy="72000"/>
                      <a:chOff x="7020272" y="2016344"/>
                      <a:chExt cx="143154" cy="72000"/>
                    </a:xfrm>
                  </p:grpSpPr>
                  <p:sp>
                    <p:nvSpPr>
                      <p:cNvPr id="505" name="Oval 504">
                        <a:extLst>
                          <a:ext uri="{FF2B5EF4-FFF2-40B4-BE49-F238E27FC236}">
                            <a16:creationId xmlns:a16="http://schemas.microsoft.com/office/drawing/2014/main" id="{FEB0F33A-B55F-486C-A9C6-CB6C704F7AC3}"/>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6" name="Oval 505">
                        <a:extLst>
                          <a:ext uri="{FF2B5EF4-FFF2-40B4-BE49-F238E27FC236}">
                            <a16:creationId xmlns:a16="http://schemas.microsoft.com/office/drawing/2014/main" id="{11B7A9AC-C42D-4C34-AB8F-58B4939CE2CD}"/>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499" name="Oval 498">
                    <a:extLst>
                      <a:ext uri="{FF2B5EF4-FFF2-40B4-BE49-F238E27FC236}">
                        <a16:creationId xmlns:a16="http://schemas.microsoft.com/office/drawing/2014/main" id="{2F9BF260-0D5A-4970-A758-083E61A8AD30}"/>
                      </a:ext>
                    </a:extLst>
                  </p:cNvPr>
                  <p:cNvSpPr/>
                  <p:nvPr/>
                </p:nvSpPr>
                <p:spPr>
                  <a:xfrm rot="10800000">
                    <a:off x="6130175" y="1736721"/>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56" name="Group 455">
                <a:extLst>
                  <a:ext uri="{FF2B5EF4-FFF2-40B4-BE49-F238E27FC236}">
                    <a16:creationId xmlns:a16="http://schemas.microsoft.com/office/drawing/2014/main" id="{D3BDFD60-8023-4145-8052-873BEC005A7D}"/>
                  </a:ext>
                </a:extLst>
              </p:cNvPr>
              <p:cNvGrpSpPr/>
              <p:nvPr/>
            </p:nvGrpSpPr>
            <p:grpSpPr>
              <a:xfrm>
                <a:off x="2350140" y="1535559"/>
                <a:ext cx="1990655" cy="2663682"/>
                <a:chOff x="2350140" y="1535559"/>
                <a:chExt cx="1990655" cy="2663682"/>
              </a:xfrm>
            </p:grpSpPr>
            <p:grpSp>
              <p:nvGrpSpPr>
                <p:cNvPr id="457" name="Group 456">
                  <a:extLst>
                    <a:ext uri="{FF2B5EF4-FFF2-40B4-BE49-F238E27FC236}">
                      <a16:creationId xmlns:a16="http://schemas.microsoft.com/office/drawing/2014/main" id="{2A73F213-3E63-4867-BC28-1553408F7687}"/>
                    </a:ext>
                  </a:extLst>
                </p:cNvPr>
                <p:cNvGrpSpPr/>
                <p:nvPr/>
              </p:nvGrpSpPr>
              <p:grpSpPr>
                <a:xfrm>
                  <a:off x="2350140" y="3196406"/>
                  <a:ext cx="288000" cy="288000"/>
                  <a:chOff x="1907704" y="4941168"/>
                  <a:chExt cx="288000" cy="288000"/>
                </a:xfrm>
              </p:grpSpPr>
              <p:sp>
                <p:nvSpPr>
                  <p:cNvPr id="479" name="Oval 478">
                    <a:extLst>
                      <a:ext uri="{FF2B5EF4-FFF2-40B4-BE49-F238E27FC236}">
                        <a16:creationId xmlns:a16="http://schemas.microsoft.com/office/drawing/2014/main" id="{08E629E8-FE6A-4CD7-8501-7E6E211302F1}"/>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0" name="Multiply 207">
                    <a:extLst>
                      <a:ext uri="{FF2B5EF4-FFF2-40B4-BE49-F238E27FC236}">
                        <a16:creationId xmlns:a16="http://schemas.microsoft.com/office/drawing/2014/main" id="{D1B098CB-01A9-4148-B291-47CCBE32C2D2}"/>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58" name="Group 457">
                  <a:extLst>
                    <a:ext uri="{FF2B5EF4-FFF2-40B4-BE49-F238E27FC236}">
                      <a16:creationId xmlns:a16="http://schemas.microsoft.com/office/drawing/2014/main" id="{2A8A4A22-3D8C-4BE6-A7E9-4794AD7C6921}"/>
                    </a:ext>
                  </a:extLst>
                </p:cNvPr>
                <p:cNvGrpSpPr/>
                <p:nvPr/>
              </p:nvGrpSpPr>
              <p:grpSpPr>
                <a:xfrm>
                  <a:off x="2352424" y="2503870"/>
                  <a:ext cx="288000" cy="288000"/>
                  <a:chOff x="1547664" y="4274601"/>
                  <a:chExt cx="288000" cy="288000"/>
                </a:xfrm>
              </p:grpSpPr>
              <p:sp>
                <p:nvSpPr>
                  <p:cNvPr id="475" name="Oval 474">
                    <a:extLst>
                      <a:ext uri="{FF2B5EF4-FFF2-40B4-BE49-F238E27FC236}">
                        <a16:creationId xmlns:a16="http://schemas.microsoft.com/office/drawing/2014/main" id="{48D3DFE3-C708-44E1-94C3-F7E93DD7D701}"/>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76" name="Group 475">
                    <a:extLst>
                      <a:ext uri="{FF2B5EF4-FFF2-40B4-BE49-F238E27FC236}">
                        <a16:creationId xmlns:a16="http://schemas.microsoft.com/office/drawing/2014/main" id="{AB07BDB4-F816-4885-B542-2847D66C50DC}"/>
                      </a:ext>
                    </a:extLst>
                  </p:cNvPr>
                  <p:cNvGrpSpPr/>
                  <p:nvPr/>
                </p:nvGrpSpPr>
                <p:grpSpPr>
                  <a:xfrm rot="18653626">
                    <a:off x="1601663" y="4323589"/>
                    <a:ext cx="180000" cy="110299"/>
                    <a:chOff x="1916210" y="4217290"/>
                    <a:chExt cx="180000" cy="110299"/>
                  </a:xfrm>
                </p:grpSpPr>
                <p:sp>
                  <p:nvSpPr>
                    <p:cNvPr id="477" name="Rectangle 476">
                      <a:extLst>
                        <a:ext uri="{FF2B5EF4-FFF2-40B4-BE49-F238E27FC236}">
                          <a16:creationId xmlns:a16="http://schemas.microsoft.com/office/drawing/2014/main" id="{0E441E85-74F1-474E-868C-F99881D622BC}"/>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8" name="Rectangle 477">
                      <a:extLst>
                        <a:ext uri="{FF2B5EF4-FFF2-40B4-BE49-F238E27FC236}">
                          <a16:creationId xmlns:a16="http://schemas.microsoft.com/office/drawing/2014/main" id="{70E1A072-990F-4217-9E5F-51EC78740749}"/>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59" name="Group 458">
                  <a:extLst>
                    <a:ext uri="{FF2B5EF4-FFF2-40B4-BE49-F238E27FC236}">
                      <a16:creationId xmlns:a16="http://schemas.microsoft.com/office/drawing/2014/main" id="{51E0F392-15CB-4AE6-90FF-128AABF0EBFC}"/>
                    </a:ext>
                  </a:extLst>
                </p:cNvPr>
                <p:cNvGrpSpPr/>
                <p:nvPr/>
              </p:nvGrpSpPr>
              <p:grpSpPr>
                <a:xfrm>
                  <a:off x="4041839" y="1535559"/>
                  <a:ext cx="288000" cy="288000"/>
                  <a:chOff x="1547664" y="4274601"/>
                  <a:chExt cx="288000" cy="288000"/>
                </a:xfrm>
              </p:grpSpPr>
              <p:sp>
                <p:nvSpPr>
                  <p:cNvPr id="471" name="Oval 470">
                    <a:extLst>
                      <a:ext uri="{FF2B5EF4-FFF2-40B4-BE49-F238E27FC236}">
                        <a16:creationId xmlns:a16="http://schemas.microsoft.com/office/drawing/2014/main" id="{27980BCF-4E86-4683-8588-2B8861ABE532}"/>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72" name="Group 471">
                    <a:extLst>
                      <a:ext uri="{FF2B5EF4-FFF2-40B4-BE49-F238E27FC236}">
                        <a16:creationId xmlns:a16="http://schemas.microsoft.com/office/drawing/2014/main" id="{98D5AC99-971A-4627-A06F-757D73B525D7}"/>
                      </a:ext>
                    </a:extLst>
                  </p:cNvPr>
                  <p:cNvGrpSpPr/>
                  <p:nvPr/>
                </p:nvGrpSpPr>
                <p:grpSpPr>
                  <a:xfrm rot="18653626">
                    <a:off x="1601663" y="4323589"/>
                    <a:ext cx="180000" cy="110299"/>
                    <a:chOff x="1916210" y="4217290"/>
                    <a:chExt cx="180000" cy="110299"/>
                  </a:xfrm>
                </p:grpSpPr>
                <p:sp>
                  <p:nvSpPr>
                    <p:cNvPr id="473" name="Rectangle 472">
                      <a:extLst>
                        <a:ext uri="{FF2B5EF4-FFF2-40B4-BE49-F238E27FC236}">
                          <a16:creationId xmlns:a16="http://schemas.microsoft.com/office/drawing/2014/main" id="{D48BA601-1DD9-4B42-821C-860A21CC8EFC}"/>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4" name="Rectangle 473">
                      <a:extLst>
                        <a:ext uri="{FF2B5EF4-FFF2-40B4-BE49-F238E27FC236}">
                          <a16:creationId xmlns:a16="http://schemas.microsoft.com/office/drawing/2014/main" id="{A1D93E72-E586-44AF-8DE7-A03318554536}"/>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60" name="Group 459">
                  <a:extLst>
                    <a:ext uri="{FF2B5EF4-FFF2-40B4-BE49-F238E27FC236}">
                      <a16:creationId xmlns:a16="http://schemas.microsoft.com/office/drawing/2014/main" id="{C7AE0282-8810-4EC7-8680-C9749023AD73}"/>
                    </a:ext>
                  </a:extLst>
                </p:cNvPr>
                <p:cNvGrpSpPr/>
                <p:nvPr/>
              </p:nvGrpSpPr>
              <p:grpSpPr>
                <a:xfrm>
                  <a:off x="4044136" y="2325939"/>
                  <a:ext cx="288000" cy="288000"/>
                  <a:chOff x="1907704" y="4941168"/>
                  <a:chExt cx="288000" cy="288000"/>
                </a:xfrm>
              </p:grpSpPr>
              <p:sp>
                <p:nvSpPr>
                  <p:cNvPr id="469" name="Oval 468">
                    <a:extLst>
                      <a:ext uri="{FF2B5EF4-FFF2-40B4-BE49-F238E27FC236}">
                        <a16:creationId xmlns:a16="http://schemas.microsoft.com/office/drawing/2014/main" id="{CDE7B5A6-19A9-460F-BA1F-A2BF84F25C57}"/>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0" name="Multiply 197">
                    <a:extLst>
                      <a:ext uri="{FF2B5EF4-FFF2-40B4-BE49-F238E27FC236}">
                        <a16:creationId xmlns:a16="http://schemas.microsoft.com/office/drawing/2014/main" id="{E09DAE01-105E-4EA5-B3F5-6EA9EAF7E49C}"/>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461" name="Group 460">
                  <a:extLst>
                    <a:ext uri="{FF2B5EF4-FFF2-40B4-BE49-F238E27FC236}">
                      <a16:creationId xmlns:a16="http://schemas.microsoft.com/office/drawing/2014/main" id="{1C54C1AD-CB2C-486A-B45C-BFFD6E55F621}"/>
                    </a:ext>
                  </a:extLst>
                </p:cNvPr>
                <p:cNvGrpSpPr/>
                <p:nvPr/>
              </p:nvGrpSpPr>
              <p:grpSpPr>
                <a:xfrm>
                  <a:off x="4049382" y="3120737"/>
                  <a:ext cx="288000" cy="288000"/>
                  <a:chOff x="1547664" y="4274601"/>
                  <a:chExt cx="288000" cy="288000"/>
                </a:xfrm>
              </p:grpSpPr>
              <p:sp>
                <p:nvSpPr>
                  <p:cNvPr id="465" name="Oval 464">
                    <a:extLst>
                      <a:ext uri="{FF2B5EF4-FFF2-40B4-BE49-F238E27FC236}">
                        <a16:creationId xmlns:a16="http://schemas.microsoft.com/office/drawing/2014/main" id="{58241757-B855-450D-B4A0-7B8216AA4801}"/>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66" name="Group 465">
                    <a:extLst>
                      <a:ext uri="{FF2B5EF4-FFF2-40B4-BE49-F238E27FC236}">
                        <a16:creationId xmlns:a16="http://schemas.microsoft.com/office/drawing/2014/main" id="{24F2396D-3834-4D64-8E02-159B8AB9119A}"/>
                      </a:ext>
                    </a:extLst>
                  </p:cNvPr>
                  <p:cNvGrpSpPr/>
                  <p:nvPr/>
                </p:nvGrpSpPr>
                <p:grpSpPr>
                  <a:xfrm rot="18653626">
                    <a:off x="1601663" y="4323589"/>
                    <a:ext cx="180000" cy="110299"/>
                    <a:chOff x="1916210" y="4217290"/>
                    <a:chExt cx="180000" cy="110299"/>
                  </a:xfrm>
                </p:grpSpPr>
                <p:sp>
                  <p:nvSpPr>
                    <p:cNvPr id="467" name="Rectangle 466">
                      <a:extLst>
                        <a:ext uri="{FF2B5EF4-FFF2-40B4-BE49-F238E27FC236}">
                          <a16:creationId xmlns:a16="http://schemas.microsoft.com/office/drawing/2014/main" id="{2C09DC2F-D2E2-4A24-AED5-1ECE4F6B9148}"/>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8" name="Rectangle 467">
                      <a:extLst>
                        <a:ext uri="{FF2B5EF4-FFF2-40B4-BE49-F238E27FC236}">
                          <a16:creationId xmlns:a16="http://schemas.microsoft.com/office/drawing/2014/main" id="{01579770-6FB5-46A6-A0D2-B973FAD66765}"/>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462" name="Group 461">
                  <a:extLst>
                    <a:ext uri="{FF2B5EF4-FFF2-40B4-BE49-F238E27FC236}">
                      <a16:creationId xmlns:a16="http://schemas.microsoft.com/office/drawing/2014/main" id="{D1A9C13B-FDC4-4EFF-8EB1-075BBD1A8B85}"/>
                    </a:ext>
                  </a:extLst>
                </p:cNvPr>
                <p:cNvGrpSpPr/>
                <p:nvPr/>
              </p:nvGrpSpPr>
              <p:grpSpPr>
                <a:xfrm>
                  <a:off x="4052795" y="3911241"/>
                  <a:ext cx="288000" cy="288000"/>
                  <a:chOff x="1907704" y="4941168"/>
                  <a:chExt cx="288000" cy="288000"/>
                </a:xfrm>
              </p:grpSpPr>
              <p:sp>
                <p:nvSpPr>
                  <p:cNvPr id="463" name="Oval 462">
                    <a:extLst>
                      <a:ext uri="{FF2B5EF4-FFF2-40B4-BE49-F238E27FC236}">
                        <a16:creationId xmlns:a16="http://schemas.microsoft.com/office/drawing/2014/main" id="{0E5C893C-7F91-4DED-8C20-891A8C632323}"/>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4" name="Multiply 191">
                    <a:extLst>
                      <a:ext uri="{FF2B5EF4-FFF2-40B4-BE49-F238E27FC236}">
                        <a16:creationId xmlns:a16="http://schemas.microsoft.com/office/drawing/2014/main" id="{B83F3228-08AB-44AD-A09B-DFADB05621A9}"/>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sp>
          <p:nvSpPr>
            <p:cNvPr id="454" name="Oval 453">
              <a:extLst>
                <a:ext uri="{FF2B5EF4-FFF2-40B4-BE49-F238E27FC236}">
                  <a16:creationId xmlns:a16="http://schemas.microsoft.com/office/drawing/2014/main" id="{04E19BF1-4217-423F-B23D-2A20E86EC8CD}"/>
                </a:ext>
              </a:extLst>
            </p:cNvPr>
            <p:cNvSpPr/>
            <p:nvPr/>
          </p:nvSpPr>
          <p:spPr>
            <a:xfrm rot="10800000">
              <a:off x="6603197" y="4710846"/>
              <a:ext cx="77892" cy="82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81" name="TextBox 34">
            <a:extLst>
              <a:ext uri="{FF2B5EF4-FFF2-40B4-BE49-F238E27FC236}">
                <a16:creationId xmlns:a16="http://schemas.microsoft.com/office/drawing/2014/main" id="{26862D2B-0B26-41F8-9F94-E269CB9DA0D6}"/>
              </a:ext>
            </a:extLst>
          </p:cNvPr>
          <p:cNvSpPr txBox="1">
            <a:spLocks noChangeArrowheads="1"/>
          </p:cNvSpPr>
          <p:nvPr/>
        </p:nvSpPr>
        <p:spPr bwMode="auto">
          <a:xfrm>
            <a:off x="3232068" y="563528"/>
            <a:ext cx="8452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dirty="0">
                <a:solidFill>
                  <a:prstClr val="black"/>
                </a:solidFill>
                <a:latin typeface="+mn-lt"/>
                <a:ea typeface="Verdana" panose="020B0604030504040204" pitchFamily="34" charset="0"/>
                <a:cs typeface="Verdana" panose="020B0604030504040204" pitchFamily="34" charset="0"/>
              </a:rPr>
              <a:t>PREP2 predictions are accurate for 75% of patients</a:t>
            </a:r>
            <a:endParaRPr lang="en-US" altLang="en-US" sz="2800" dirty="0">
              <a:solidFill>
                <a:prstClr val="black"/>
              </a:solidFill>
              <a:latin typeface="+mn-lt"/>
              <a:ea typeface="Verdana" panose="020B0604030504040204" pitchFamily="34" charset="0"/>
              <a:cs typeface="Verdana" panose="020B0604030504040204" pitchFamily="34" charset="0"/>
            </a:endParaRPr>
          </a:p>
        </p:txBody>
      </p:sp>
      <p:sp>
        <p:nvSpPr>
          <p:cNvPr id="183" name="TextBox 34">
            <a:extLst>
              <a:ext uri="{FF2B5EF4-FFF2-40B4-BE49-F238E27FC236}">
                <a16:creationId xmlns:a16="http://schemas.microsoft.com/office/drawing/2014/main" id="{2B1BBF50-FB2C-4B6D-AC0E-47B07F6AD229}"/>
              </a:ext>
            </a:extLst>
          </p:cNvPr>
          <p:cNvSpPr txBox="1">
            <a:spLocks noChangeArrowheads="1"/>
          </p:cNvSpPr>
          <p:nvPr/>
        </p:nvSpPr>
        <p:spPr bwMode="auto">
          <a:xfrm>
            <a:off x="9903060" y="4284450"/>
            <a:ext cx="103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dirty="0">
                <a:solidFill>
                  <a:prstClr val="black"/>
                </a:solidFill>
                <a:latin typeface="+mn-lt"/>
                <a:ea typeface="Verdana" panose="020B0604030504040204" pitchFamily="34" charset="0"/>
                <a:cs typeface="Verdana" panose="020B0604030504040204" pitchFamily="34" charset="0"/>
              </a:rPr>
              <a:t>85%</a:t>
            </a:r>
            <a:endParaRPr lang="en-US" altLang="en-US" sz="2800" dirty="0">
              <a:solidFill>
                <a:prstClr val="black"/>
              </a:solidFill>
              <a:latin typeface="+mn-lt"/>
              <a:ea typeface="Verdana" panose="020B0604030504040204" pitchFamily="34" charset="0"/>
              <a:cs typeface="Verdana" panose="020B0604030504040204" pitchFamily="34" charset="0"/>
            </a:endParaRPr>
          </a:p>
        </p:txBody>
      </p:sp>
      <p:sp>
        <p:nvSpPr>
          <p:cNvPr id="184" name="TextBox 34">
            <a:extLst>
              <a:ext uri="{FF2B5EF4-FFF2-40B4-BE49-F238E27FC236}">
                <a16:creationId xmlns:a16="http://schemas.microsoft.com/office/drawing/2014/main" id="{B95BA861-0188-42E7-8496-88C65EA0C93C}"/>
              </a:ext>
            </a:extLst>
          </p:cNvPr>
          <p:cNvSpPr txBox="1">
            <a:spLocks noChangeArrowheads="1"/>
          </p:cNvSpPr>
          <p:nvPr/>
        </p:nvSpPr>
        <p:spPr bwMode="auto">
          <a:xfrm>
            <a:off x="9903060" y="4926603"/>
            <a:ext cx="103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dirty="0">
                <a:solidFill>
                  <a:prstClr val="black"/>
                </a:solidFill>
                <a:latin typeface="+mn-lt"/>
                <a:ea typeface="Verdana" panose="020B0604030504040204" pitchFamily="34" charset="0"/>
                <a:cs typeface="Verdana" panose="020B0604030504040204" pitchFamily="34" charset="0"/>
              </a:rPr>
              <a:t>90%</a:t>
            </a:r>
            <a:endParaRPr lang="en-US" altLang="en-US" sz="2800" dirty="0">
              <a:solidFill>
                <a:prstClr val="black"/>
              </a:solidFill>
              <a:latin typeface="+mn-lt"/>
              <a:ea typeface="Verdana" panose="020B0604030504040204" pitchFamily="34" charset="0"/>
              <a:cs typeface="Verdana" panose="020B0604030504040204" pitchFamily="34" charset="0"/>
            </a:endParaRPr>
          </a:p>
        </p:txBody>
      </p:sp>
      <p:sp>
        <p:nvSpPr>
          <p:cNvPr id="185" name="Title 1">
            <a:extLst>
              <a:ext uri="{FF2B5EF4-FFF2-40B4-BE49-F238E27FC236}">
                <a16:creationId xmlns:a16="http://schemas.microsoft.com/office/drawing/2014/main" id="{82DEB4C5-5210-4F38-A11B-1A60E18FE306}"/>
              </a:ext>
            </a:extLst>
          </p:cNvPr>
          <p:cNvSpPr txBox="1">
            <a:spLocks/>
          </p:cNvSpPr>
          <p:nvPr/>
        </p:nvSpPr>
        <p:spPr>
          <a:xfrm>
            <a:off x="20303" y="177005"/>
            <a:ext cx="22579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solidFill>
                  <a:schemeClr val="bg1"/>
                </a:solidFill>
              </a:rPr>
              <a:t>Accuracy </a:t>
            </a:r>
            <a:endParaRPr lang="en-NZ" sz="4000" dirty="0"/>
          </a:p>
        </p:txBody>
      </p:sp>
      <p:sp>
        <p:nvSpPr>
          <p:cNvPr id="186" name="Oval 185">
            <a:extLst>
              <a:ext uri="{FF2B5EF4-FFF2-40B4-BE49-F238E27FC236}">
                <a16:creationId xmlns:a16="http://schemas.microsoft.com/office/drawing/2014/main" id="{CD2CEEBA-A17D-4367-9517-1EDF4FDA076F}"/>
              </a:ext>
            </a:extLst>
          </p:cNvPr>
          <p:cNvSpPr/>
          <p:nvPr/>
        </p:nvSpPr>
        <p:spPr>
          <a:xfrm>
            <a:off x="8176556" y="4237455"/>
            <a:ext cx="1512168" cy="137249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6469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1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708C730-8E2C-4BE8-9B33-D58F1198C5F6}"/>
              </a:ext>
            </a:extLst>
          </p:cNvPr>
          <p:cNvSpPr txBox="1">
            <a:spLocks/>
          </p:cNvSpPr>
          <p:nvPr/>
        </p:nvSpPr>
        <p:spPr>
          <a:xfrm>
            <a:off x="2590347" y="2043897"/>
            <a:ext cx="8780961" cy="3413005"/>
          </a:xfrm>
          <a:prstGeom prst="rect">
            <a:avLst/>
          </a:prstGeom>
        </p:spPr>
        <p:txBody>
          <a:bodyPr vert="horz" lIns="91440" tIns="45720" rIns="91440" bIns="45720" rtlCol="0">
            <a:normAutofit/>
          </a:bodyPr>
          <a:lstStyle>
            <a:lvl1pPr marL="0" indent="0" algn="l" defTabSz="914400" rtl="0" eaLnBrk="1" latinLnBrk="0" hangingPunct="1">
              <a:lnSpc>
                <a:spcPts val="2400"/>
              </a:lnSpc>
              <a:spcBef>
                <a:spcPts val="0"/>
              </a:spcBef>
              <a:buFontTx/>
              <a:buNone/>
              <a:defRPr sz="1700" kern="1200" baseline="0">
                <a:solidFill>
                  <a:schemeClr val="tx1"/>
                </a:solidFill>
                <a:latin typeface="Verdan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1800"/>
              </a:spcAft>
              <a:buFont typeface="Arial" panose="020B0604020202020204" pitchFamily="34" charset="0"/>
              <a:buChar char="•"/>
            </a:pPr>
            <a:r>
              <a:rPr lang="en-NZ" sz="3000" dirty="0">
                <a:latin typeface="+mn-lt"/>
                <a:ea typeface="Verdana" panose="020B0604030504040204" pitchFamily="34" charset="0"/>
                <a:cs typeface="Verdana" panose="020B0604030504040204" pitchFamily="34" charset="0"/>
              </a:rPr>
              <a:t>Patients deserve to know what to expect, so they can manage their time and energy</a:t>
            </a:r>
          </a:p>
          <a:p>
            <a:pPr marL="285750" indent="-285750">
              <a:lnSpc>
                <a:spcPct val="100000"/>
              </a:lnSpc>
              <a:spcAft>
                <a:spcPts val="1800"/>
              </a:spcAft>
              <a:buFont typeface="Arial" panose="020B0604020202020204" pitchFamily="34" charset="0"/>
              <a:buChar char="•"/>
            </a:pPr>
            <a:r>
              <a:rPr lang="en-NZ" sz="3000" dirty="0">
                <a:latin typeface="+mn-lt"/>
                <a:ea typeface="Verdana" panose="020B0604030504040204" pitchFamily="34" charset="0"/>
                <a:cs typeface="Verdana" panose="020B0604030504040204" pitchFamily="34" charset="0"/>
              </a:rPr>
              <a:t>You can help to calibrate what they are hoping for and how they hope to achieve it</a:t>
            </a:r>
          </a:p>
          <a:p>
            <a:pPr marL="285750" indent="-285750">
              <a:lnSpc>
                <a:spcPct val="100000"/>
              </a:lnSpc>
              <a:spcAft>
                <a:spcPts val="1800"/>
              </a:spcAft>
              <a:buFont typeface="Arial" panose="020B0604020202020204" pitchFamily="34" charset="0"/>
              <a:buChar char="•"/>
            </a:pPr>
            <a:r>
              <a:rPr lang="en-NZ" sz="3000" dirty="0">
                <a:latin typeface="+mn-lt"/>
                <a:ea typeface="Verdana" panose="020B0604030504040204" pitchFamily="34" charset="0"/>
                <a:cs typeface="Verdana" panose="020B0604030504040204" pitchFamily="34" charset="0"/>
              </a:rPr>
              <a:t>We can always support our patient’s hope</a:t>
            </a:r>
          </a:p>
          <a:p>
            <a:pPr marL="285750" indent="-285750">
              <a:lnSpc>
                <a:spcPct val="100000"/>
              </a:lnSpc>
              <a:spcAft>
                <a:spcPts val="1800"/>
              </a:spcAft>
              <a:buFont typeface="Arial" panose="020B0604020202020204" pitchFamily="34" charset="0"/>
              <a:buChar char="•"/>
            </a:pPr>
            <a:endParaRPr lang="en-NZ" sz="3200" dirty="0">
              <a:latin typeface="+mn-lt"/>
              <a:ea typeface="Verdana" panose="020B0604030504040204" pitchFamily="34" charset="0"/>
              <a:cs typeface="Verdana" panose="020B0604030504040204" pitchFamily="34" charset="0"/>
            </a:endParaRPr>
          </a:p>
          <a:p>
            <a:pPr marL="285750" indent="-285750">
              <a:lnSpc>
                <a:spcPct val="150000"/>
              </a:lnSpc>
              <a:buFont typeface="Arial" panose="020B0604020202020204" pitchFamily="34" charset="0"/>
              <a:buChar char="•"/>
            </a:pPr>
            <a:endParaRPr lang="en-NZ" sz="1000" dirty="0">
              <a:latin typeface="+mn-lt"/>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1C001009-F41B-467F-823B-2AF5BA8A8FD5}"/>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1">
            <a:extLst>
              <a:ext uri="{FF2B5EF4-FFF2-40B4-BE49-F238E27FC236}">
                <a16:creationId xmlns:a16="http://schemas.microsoft.com/office/drawing/2014/main" id="{2F67071F-B390-4FE3-AD12-29778521EC47}"/>
              </a:ext>
            </a:extLst>
          </p:cNvPr>
          <p:cNvSpPr txBox="1">
            <a:spLocks/>
          </p:cNvSpPr>
          <p:nvPr/>
        </p:nvSpPr>
        <p:spPr>
          <a:xfrm>
            <a:off x="649813" y="0"/>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chemeClr val="bg1"/>
                </a:solidFill>
              </a:rPr>
              <a:t>What</a:t>
            </a:r>
            <a:r>
              <a:rPr lang="en-NZ" dirty="0"/>
              <a:t> about hope?</a:t>
            </a:r>
          </a:p>
        </p:txBody>
      </p:sp>
    </p:spTree>
    <p:custDataLst>
      <p:tags r:id="rId1"/>
    </p:custDataLst>
    <p:extLst>
      <p:ext uri="{BB962C8B-B14F-4D97-AF65-F5344CB8AC3E}">
        <p14:creationId xmlns:p14="http://schemas.microsoft.com/office/powerpoint/2010/main" val="2547058226"/>
      </p:ext>
    </p:extLst>
  </p:cSld>
  <p:clrMapOvr>
    <a:masterClrMapping/>
  </p:clrMapOvr>
  <mc:AlternateContent xmlns:mc="http://schemas.openxmlformats.org/markup-compatibility/2006" xmlns:p14="http://schemas.microsoft.com/office/powerpoint/2010/main">
    <mc:Choice Requires="p14">
      <p:transition spd="slow" p14:dur="2000" advTm="22258"/>
    </mc:Choice>
    <mc:Fallback xmlns="">
      <p:transition spd="slow" advTm="222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8B13BF-CA4D-493F-A457-105A649904B6}"/>
              </a:ext>
            </a:extLst>
          </p:cNvPr>
          <p:cNvSpPr txBox="1">
            <a:spLocks noChangeArrowheads="1"/>
          </p:cNvSpPr>
          <p:nvPr/>
        </p:nvSpPr>
        <p:spPr bwMode="auto">
          <a:xfrm>
            <a:off x="2162102" y="1265864"/>
            <a:ext cx="5516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b="1" dirty="0">
                <a:solidFill>
                  <a:srgbClr val="00B050"/>
                </a:solidFill>
                <a:latin typeface="Adobe Fan Heiti Std B" pitchFamily="34" charset="-128"/>
                <a:ea typeface="Adobe Fan Heiti Std B" pitchFamily="34" charset="-128"/>
              </a:rPr>
              <a:t>Excellent - Promote normal  </a:t>
            </a:r>
          </a:p>
          <a:p>
            <a:pPr defTabSz="342900">
              <a:spcBef>
                <a:spcPct val="0"/>
              </a:spcBef>
              <a:buNone/>
            </a:pPr>
            <a:r>
              <a:rPr lang="en-NZ" altLang="en-US" b="1" dirty="0">
                <a:solidFill>
                  <a:srgbClr val="00B050"/>
                </a:solidFill>
                <a:latin typeface="Adobe Fan Heiti Std B" pitchFamily="34" charset="-128"/>
                <a:ea typeface="Adobe Fan Heiti Std B" pitchFamily="34" charset="-128"/>
              </a:rPr>
              <a:t>                          function	</a:t>
            </a:r>
          </a:p>
        </p:txBody>
      </p:sp>
      <p:sp>
        <p:nvSpPr>
          <p:cNvPr id="5" name="TextBox 4">
            <a:extLst>
              <a:ext uri="{FF2B5EF4-FFF2-40B4-BE49-F238E27FC236}">
                <a16:creationId xmlns:a16="http://schemas.microsoft.com/office/drawing/2014/main" id="{EA7F415E-228E-449A-A04F-EB7AC15ACD3D}"/>
              </a:ext>
            </a:extLst>
          </p:cNvPr>
          <p:cNvSpPr txBox="1">
            <a:spLocks noChangeArrowheads="1"/>
          </p:cNvSpPr>
          <p:nvPr/>
        </p:nvSpPr>
        <p:spPr bwMode="auto">
          <a:xfrm>
            <a:off x="2162102" y="2614167"/>
            <a:ext cx="5307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b="1" dirty="0">
                <a:solidFill>
                  <a:srgbClr val="4F81BD"/>
                </a:solidFill>
                <a:latin typeface="Adobe Fan Heiti Std B" pitchFamily="34" charset="-128"/>
                <a:ea typeface="Adobe Fan Heiti Std B" pitchFamily="34" charset="-128"/>
              </a:rPr>
              <a:t>Good - Promote function</a:t>
            </a:r>
          </a:p>
        </p:txBody>
      </p:sp>
      <p:sp>
        <p:nvSpPr>
          <p:cNvPr id="6" name="TextBox 5">
            <a:extLst>
              <a:ext uri="{FF2B5EF4-FFF2-40B4-BE49-F238E27FC236}">
                <a16:creationId xmlns:a16="http://schemas.microsoft.com/office/drawing/2014/main" id="{F175D422-77FA-491E-82E7-F9229790FE63}"/>
              </a:ext>
            </a:extLst>
          </p:cNvPr>
          <p:cNvSpPr txBox="1">
            <a:spLocks noChangeArrowheads="1"/>
          </p:cNvSpPr>
          <p:nvPr/>
        </p:nvSpPr>
        <p:spPr bwMode="auto">
          <a:xfrm>
            <a:off x="2162102" y="3962470"/>
            <a:ext cx="6091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b="1" dirty="0">
                <a:solidFill>
                  <a:srgbClr val="FFC000"/>
                </a:solidFill>
                <a:latin typeface="Adobe Fan Heiti Std B" pitchFamily="34" charset="-128"/>
                <a:ea typeface="Adobe Fan Heiti Std B" pitchFamily="34" charset="-128"/>
              </a:rPr>
              <a:t>Limited - Promote movement</a:t>
            </a:r>
          </a:p>
        </p:txBody>
      </p:sp>
      <p:sp>
        <p:nvSpPr>
          <p:cNvPr id="7" name="TextBox 6">
            <a:extLst>
              <a:ext uri="{FF2B5EF4-FFF2-40B4-BE49-F238E27FC236}">
                <a16:creationId xmlns:a16="http://schemas.microsoft.com/office/drawing/2014/main" id="{16787CE2-0236-4DEA-B172-21203B53C378}"/>
              </a:ext>
            </a:extLst>
          </p:cNvPr>
          <p:cNvSpPr txBox="1">
            <a:spLocks noChangeArrowheads="1"/>
          </p:cNvSpPr>
          <p:nvPr/>
        </p:nvSpPr>
        <p:spPr bwMode="auto">
          <a:xfrm>
            <a:off x="2162102" y="5310772"/>
            <a:ext cx="5384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b="1" dirty="0">
                <a:solidFill>
                  <a:srgbClr val="FF0000"/>
                </a:solidFill>
                <a:latin typeface="Adobe Fan Heiti Std B" pitchFamily="34" charset="-128"/>
                <a:ea typeface="Adobe Fan Heiti Std B" pitchFamily="34" charset="-128"/>
              </a:rPr>
              <a:t>Poor - Promote compensation</a:t>
            </a:r>
          </a:p>
        </p:txBody>
      </p:sp>
      <p:sp>
        <p:nvSpPr>
          <p:cNvPr id="11" name="Rectangle 10">
            <a:extLst>
              <a:ext uri="{FF2B5EF4-FFF2-40B4-BE49-F238E27FC236}">
                <a16:creationId xmlns:a16="http://schemas.microsoft.com/office/drawing/2014/main" id="{C929641C-74D8-4166-9869-DB2313D1463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Title 1">
            <a:extLst>
              <a:ext uri="{FF2B5EF4-FFF2-40B4-BE49-F238E27FC236}">
                <a16:creationId xmlns:a16="http://schemas.microsoft.com/office/drawing/2014/main" id="{319256F2-A41E-428F-A611-C81B608A3EBA}"/>
              </a:ext>
            </a:extLst>
          </p:cNvPr>
          <p:cNvSpPr>
            <a:spLocks noGrp="1"/>
          </p:cNvSpPr>
          <p:nvPr>
            <p:ph type="title"/>
          </p:nvPr>
        </p:nvSpPr>
        <p:spPr>
          <a:xfrm>
            <a:off x="541603" y="12625"/>
            <a:ext cx="5384979" cy="1325563"/>
          </a:xfrm>
        </p:spPr>
        <p:txBody>
          <a:bodyPr/>
          <a:lstStyle/>
          <a:p>
            <a:r>
              <a:rPr lang="en-NZ" dirty="0">
                <a:solidFill>
                  <a:schemeClr val="bg1"/>
                </a:solidFill>
              </a:rPr>
              <a:t>Rehab</a:t>
            </a:r>
            <a:r>
              <a:rPr lang="en-NZ" dirty="0"/>
              <a:t>ilitation focus</a:t>
            </a:r>
          </a:p>
        </p:txBody>
      </p:sp>
      <p:sp>
        <p:nvSpPr>
          <p:cNvPr id="8" name="TextBox 7">
            <a:extLst>
              <a:ext uri="{FF2B5EF4-FFF2-40B4-BE49-F238E27FC236}">
                <a16:creationId xmlns:a16="http://schemas.microsoft.com/office/drawing/2014/main" id="{8F8B1AF4-CAD8-492E-A41E-9F1AF9D3EFE0}"/>
              </a:ext>
            </a:extLst>
          </p:cNvPr>
          <p:cNvSpPr txBox="1">
            <a:spLocks noChangeArrowheads="1"/>
          </p:cNvSpPr>
          <p:nvPr/>
        </p:nvSpPr>
        <p:spPr bwMode="auto">
          <a:xfrm>
            <a:off x="7008182" y="1053423"/>
            <a:ext cx="4559433" cy="1200329"/>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285750" indent="-285750" defTabSz="342900">
              <a:spcBef>
                <a:spcPct val="0"/>
              </a:spcBef>
              <a:buFontTx/>
              <a:buChar char="-"/>
            </a:pPr>
            <a:r>
              <a:rPr lang="en-NZ" altLang="en-US" sz="1800" dirty="0">
                <a:latin typeface="+mn-lt"/>
                <a:ea typeface="Adobe Fan Heiti Std B" pitchFamily="34" charset="-128"/>
              </a:rPr>
              <a:t>Likely to have fairly normal function</a:t>
            </a:r>
          </a:p>
          <a:p>
            <a:pPr marL="285750" indent="-285750" defTabSz="342900">
              <a:spcBef>
                <a:spcPct val="0"/>
              </a:spcBef>
              <a:buFontTx/>
              <a:buChar char="-"/>
            </a:pPr>
            <a:r>
              <a:rPr lang="en-NZ" altLang="en-US" sz="1800" dirty="0">
                <a:latin typeface="+mn-lt"/>
                <a:ea typeface="Adobe Fan Heiti Std B" pitchFamily="34" charset="-128"/>
              </a:rPr>
              <a:t>Improve strength, coordination, fine control </a:t>
            </a:r>
          </a:p>
          <a:p>
            <a:pPr marL="285750" indent="-285750" defTabSz="342900">
              <a:spcBef>
                <a:spcPct val="0"/>
              </a:spcBef>
              <a:buFontTx/>
              <a:buChar char="-"/>
            </a:pPr>
            <a:r>
              <a:rPr lang="en-NZ" altLang="en-US" sz="1800" dirty="0">
                <a:latin typeface="+mn-lt"/>
                <a:ea typeface="Adobe Fan Heiti Std B" pitchFamily="34" charset="-128"/>
              </a:rPr>
              <a:t>Practice with affected hand and arm</a:t>
            </a:r>
          </a:p>
          <a:p>
            <a:pPr marL="285750" indent="-285750" defTabSz="342900">
              <a:spcBef>
                <a:spcPct val="0"/>
              </a:spcBef>
              <a:buFontTx/>
              <a:buChar char="-"/>
            </a:pPr>
            <a:r>
              <a:rPr lang="en-NZ" altLang="en-US" sz="1800" dirty="0">
                <a:latin typeface="+mn-lt"/>
                <a:ea typeface="Adobe Fan Heiti Std B" pitchFamily="34" charset="-128"/>
              </a:rPr>
              <a:t>Avoid using the other hand to compensate</a:t>
            </a:r>
          </a:p>
        </p:txBody>
      </p:sp>
      <p:sp>
        <p:nvSpPr>
          <p:cNvPr id="12" name="TextBox 11">
            <a:extLst>
              <a:ext uri="{FF2B5EF4-FFF2-40B4-BE49-F238E27FC236}">
                <a16:creationId xmlns:a16="http://schemas.microsoft.com/office/drawing/2014/main" id="{537D2B76-8121-4805-BAB6-B0B100E50426}"/>
              </a:ext>
            </a:extLst>
          </p:cNvPr>
          <p:cNvSpPr txBox="1">
            <a:spLocks noChangeArrowheads="1"/>
          </p:cNvSpPr>
          <p:nvPr/>
        </p:nvSpPr>
        <p:spPr bwMode="auto">
          <a:xfrm>
            <a:off x="6260158" y="2124526"/>
            <a:ext cx="5307457" cy="1477328"/>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285750" indent="-285750" defTabSz="342900">
              <a:spcBef>
                <a:spcPct val="0"/>
              </a:spcBef>
              <a:buFontTx/>
              <a:buChar char="-"/>
            </a:pPr>
            <a:r>
              <a:rPr lang="en-NZ" altLang="en-US" sz="1800" dirty="0">
                <a:latin typeface="+mn-lt"/>
                <a:ea typeface="Adobe Fan Heiti Std B" pitchFamily="34" charset="-128"/>
              </a:rPr>
              <a:t>Likely to have ongoing slowness, weakness or clumsiness</a:t>
            </a:r>
          </a:p>
          <a:p>
            <a:pPr marL="285750" indent="-285750" defTabSz="342900">
              <a:spcBef>
                <a:spcPct val="0"/>
              </a:spcBef>
              <a:buFontTx/>
              <a:buChar char="-"/>
            </a:pPr>
            <a:r>
              <a:rPr lang="en-NZ" altLang="en-US" sz="1800" dirty="0">
                <a:latin typeface="+mn-lt"/>
                <a:ea typeface="Adobe Fan Heiti Std B" pitchFamily="34" charset="-128"/>
              </a:rPr>
              <a:t>Improve strength, coordination, fine control</a:t>
            </a:r>
          </a:p>
          <a:p>
            <a:pPr marL="285750" indent="-285750" defTabSz="342900">
              <a:spcBef>
                <a:spcPct val="0"/>
              </a:spcBef>
              <a:buFontTx/>
              <a:buChar char="-"/>
            </a:pPr>
            <a:r>
              <a:rPr lang="en-NZ" altLang="en-US" sz="1800" dirty="0">
                <a:latin typeface="+mn-lt"/>
                <a:ea typeface="Adobe Fan Heiti Std B" pitchFamily="34" charset="-128"/>
              </a:rPr>
              <a:t>Practice with affected hand and arm</a:t>
            </a:r>
          </a:p>
          <a:p>
            <a:pPr marL="285750" indent="-285750" defTabSz="342900">
              <a:spcBef>
                <a:spcPct val="0"/>
              </a:spcBef>
              <a:buFontTx/>
              <a:buChar char="-"/>
            </a:pPr>
            <a:r>
              <a:rPr lang="en-NZ" altLang="en-US" sz="1800" dirty="0">
                <a:latin typeface="+mn-lt"/>
                <a:ea typeface="Adobe Fan Heiti Std B" pitchFamily="34" charset="-128"/>
              </a:rPr>
              <a:t>Minimise use of the the other hand to compensate</a:t>
            </a:r>
          </a:p>
        </p:txBody>
      </p:sp>
      <p:sp>
        <p:nvSpPr>
          <p:cNvPr id="13" name="TextBox 12">
            <a:extLst>
              <a:ext uri="{FF2B5EF4-FFF2-40B4-BE49-F238E27FC236}">
                <a16:creationId xmlns:a16="http://schemas.microsoft.com/office/drawing/2014/main" id="{C33D4EA2-408F-4C2D-A5DB-90B67247D7EA}"/>
              </a:ext>
            </a:extLst>
          </p:cNvPr>
          <p:cNvSpPr txBox="1">
            <a:spLocks noChangeArrowheads="1"/>
          </p:cNvSpPr>
          <p:nvPr/>
        </p:nvSpPr>
        <p:spPr bwMode="auto">
          <a:xfrm>
            <a:off x="6896765" y="3463588"/>
            <a:ext cx="5061092" cy="147732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285750" indent="-285750" defTabSz="342900">
              <a:spcBef>
                <a:spcPct val="0"/>
              </a:spcBef>
              <a:buFontTx/>
              <a:buChar char="-"/>
            </a:pPr>
            <a:r>
              <a:rPr lang="en-NZ" altLang="en-US" sz="1800" dirty="0">
                <a:latin typeface="+mn-lt"/>
                <a:ea typeface="Adobe Fan Heiti Std B" pitchFamily="34" charset="-128"/>
              </a:rPr>
              <a:t>Some movement, though fine finger control likely to be challenging</a:t>
            </a:r>
          </a:p>
          <a:p>
            <a:pPr marL="285750" indent="-285750" defTabSz="342900">
              <a:spcBef>
                <a:spcPct val="0"/>
              </a:spcBef>
              <a:buFontTx/>
              <a:buChar char="-"/>
            </a:pPr>
            <a:r>
              <a:rPr lang="en-NZ" altLang="en-US" sz="1800" dirty="0">
                <a:latin typeface="+mn-lt"/>
                <a:ea typeface="Adobe Fan Heiti Std B" pitchFamily="34" charset="-128"/>
              </a:rPr>
              <a:t>Maintain and improve strength and flexibility</a:t>
            </a:r>
          </a:p>
          <a:p>
            <a:pPr marL="285750" indent="-285750" defTabSz="342900">
              <a:spcBef>
                <a:spcPct val="0"/>
              </a:spcBef>
              <a:buFontTx/>
              <a:buChar char="-"/>
            </a:pPr>
            <a:r>
              <a:rPr lang="en-NZ" altLang="en-US" sz="1800" dirty="0">
                <a:latin typeface="+mn-lt"/>
                <a:ea typeface="Adobe Fan Heiti Std B" pitchFamily="34" charset="-128"/>
              </a:rPr>
              <a:t>Adapt activities to incorporate affected hand and arm wherever possible</a:t>
            </a:r>
          </a:p>
        </p:txBody>
      </p:sp>
      <p:sp>
        <p:nvSpPr>
          <p:cNvPr id="14" name="TextBox 13">
            <a:extLst>
              <a:ext uri="{FF2B5EF4-FFF2-40B4-BE49-F238E27FC236}">
                <a16:creationId xmlns:a16="http://schemas.microsoft.com/office/drawing/2014/main" id="{4F2205DC-72C0-408C-9321-890B3B2A7620}"/>
              </a:ext>
            </a:extLst>
          </p:cNvPr>
          <p:cNvSpPr txBox="1">
            <a:spLocks noChangeArrowheads="1"/>
          </p:cNvSpPr>
          <p:nvPr/>
        </p:nvSpPr>
        <p:spPr bwMode="auto">
          <a:xfrm>
            <a:off x="7031944" y="4693778"/>
            <a:ext cx="4979418" cy="17543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285750" indent="-285750" defTabSz="342900">
              <a:spcBef>
                <a:spcPct val="0"/>
              </a:spcBef>
              <a:buFontTx/>
              <a:buChar char="-"/>
            </a:pPr>
            <a:r>
              <a:rPr lang="en-NZ" altLang="en-US" sz="1800" dirty="0">
                <a:latin typeface="+mn-lt"/>
                <a:ea typeface="Adobe Fan Heiti Std B" pitchFamily="34" charset="-128"/>
              </a:rPr>
              <a:t>Unlikely to recover useful upper limb function, but may be able to use affected hand and arm as a stabiliser in bimanual tasks</a:t>
            </a:r>
          </a:p>
          <a:p>
            <a:pPr marL="285750" indent="-285750" defTabSz="342900">
              <a:spcBef>
                <a:spcPct val="0"/>
              </a:spcBef>
              <a:buFontTx/>
              <a:buChar char="-"/>
            </a:pPr>
            <a:r>
              <a:rPr lang="en-NZ" altLang="en-US" sz="1800" dirty="0">
                <a:latin typeface="+mn-lt"/>
                <a:ea typeface="Adobe Fan Heiti Std B" pitchFamily="34" charset="-128"/>
              </a:rPr>
              <a:t>Maintain flexibility of the affected hand and arm</a:t>
            </a:r>
          </a:p>
          <a:p>
            <a:pPr marL="285750" indent="-285750" defTabSz="342900">
              <a:spcBef>
                <a:spcPct val="0"/>
              </a:spcBef>
              <a:buFontTx/>
              <a:buChar char="-"/>
            </a:pPr>
            <a:r>
              <a:rPr lang="en-NZ" altLang="en-US" sz="1800" dirty="0">
                <a:latin typeface="+mn-lt"/>
                <a:ea typeface="Adobe Fan Heiti Std B" pitchFamily="34" charset="-128"/>
              </a:rPr>
              <a:t>Prevent shoulder instability and pain</a:t>
            </a:r>
          </a:p>
          <a:p>
            <a:pPr marL="285750" indent="-285750" defTabSz="342900">
              <a:spcBef>
                <a:spcPct val="0"/>
              </a:spcBef>
              <a:buFontTx/>
              <a:buChar char="-"/>
            </a:pPr>
            <a:r>
              <a:rPr lang="en-NZ" altLang="en-US" sz="1800" dirty="0">
                <a:latin typeface="+mn-lt"/>
                <a:ea typeface="Adobe Fan Heiti Std B" pitchFamily="34" charset="-128"/>
              </a:rPr>
              <a:t>Learn activities with the other hand and arm</a:t>
            </a:r>
          </a:p>
        </p:txBody>
      </p:sp>
    </p:spTree>
    <p:extLst>
      <p:ext uri="{BB962C8B-B14F-4D97-AF65-F5344CB8AC3E}">
        <p14:creationId xmlns:p14="http://schemas.microsoft.com/office/powerpoint/2010/main" val="28410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Rectangle: Rounded Corners 5">
            <a:extLst>
              <a:ext uri="{FF2B5EF4-FFF2-40B4-BE49-F238E27FC236}">
                <a16:creationId xmlns:a16="http://schemas.microsoft.com/office/drawing/2014/main" id="{1A253B83-B10A-4B73-AD58-4322F5482C07}"/>
              </a:ext>
            </a:extLst>
          </p:cNvPr>
          <p:cNvSpPr/>
          <p:nvPr/>
        </p:nvSpPr>
        <p:spPr>
          <a:xfrm>
            <a:off x="1795239" y="1091381"/>
            <a:ext cx="9935195" cy="490368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4">
            <a:extLst>
              <a:ext uri="{FF2B5EF4-FFF2-40B4-BE49-F238E27FC236}">
                <a16:creationId xmlns:a16="http://schemas.microsoft.com/office/drawing/2014/main" id="{E143745F-C00D-4E30-B7AC-F6BAF2789FCA}"/>
              </a:ext>
            </a:extLst>
          </p:cNvPr>
          <p:cNvSpPr txBox="1">
            <a:spLocks noChangeArrowheads="1"/>
          </p:cNvSpPr>
          <p:nvPr/>
        </p:nvSpPr>
        <p:spPr bwMode="auto">
          <a:xfrm>
            <a:off x="3695497" y="1298895"/>
            <a:ext cx="803980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marL="457200" indent="-457200" defTabSz="342900">
              <a:lnSpc>
                <a:spcPct val="150000"/>
              </a:lnSpc>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Predictions are for the </a:t>
            </a:r>
            <a:r>
              <a:rPr lang="en-NZ" altLang="en-US" sz="2800" i="1" dirty="0">
                <a:solidFill>
                  <a:prstClr val="black"/>
                </a:solidFill>
                <a:latin typeface="+mn-lt"/>
                <a:ea typeface="Verdana" panose="020B0604030504040204" pitchFamily="34" charset="0"/>
                <a:cs typeface="Verdana" panose="020B0604030504040204" pitchFamily="34" charset="0"/>
              </a:rPr>
              <a:t>hand and arm only</a:t>
            </a:r>
          </a:p>
          <a:p>
            <a:pPr marL="457200" indent="-457200" defTabSz="342900">
              <a:lnSpc>
                <a:spcPct val="150000"/>
              </a:lnSpc>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It’s good to </a:t>
            </a:r>
            <a:r>
              <a:rPr lang="en-NZ" altLang="en-US" sz="2800" i="1" dirty="0">
                <a:solidFill>
                  <a:prstClr val="black"/>
                </a:solidFill>
                <a:latin typeface="+mn-lt"/>
                <a:ea typeface="Verdana" panose="020B0604030504040204" pitchFamily="34" charset="0"/>
                <a:cs typeface="Verdana" panose="020B0604030504040204" pitchFamily="34" charset="0"/>
              </a:rPr>
              <a:t>avoid labels</a:t>
            </a:r>
          </a:p>
          <a:p>
            <a:pPr marL="457200" indent="-457200" defTabSz="342900">
              <a:lnSpc>
                <a:spcPct val="150000"/>
              </a:lnSpc>
              <a:spcBef>
                <a:spcPct val="0"/>
              </a:spcBef>
            </a:pPr>
            <a:r>
              <a:rPr lang="en-NZ" altLang="en-US" sz="2800" i="1" dirty="0">
                <a:solidFill>
                  <a:prstClr val="black"/>
                </a:solidFill>
                <a:latin typeface="+mn-lt"/>
                <a:ea typeface="Verdana" panose="020B0604030504040204" pitchFamily="34" charset="0"/>
                <a:cs typeface="Verdana" panose="020B0604030504040204" pitchFamily="34" charset="0"/>
              </a:rPr>
              <a:t>Everyone needs therapy</a:t>
            </a:r>
          </a:p>
          <a:p>
            <a:pPr marL="457200" indent="-457200" defTabSz="342900">
              <a:lnSpc>
                <a:spcPct val="150000"/>
              </a:lnSpc>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Therapists determine the </a:t>
            </a:r>
            <a:r>
              <a:rPr lang="en-NZ" altLang="en-US" sz="2800" i="1" dirty="0">
                <a:solidFill>
                  <a:prstClr val="black"/>
                </a:solidFill>
                <a:latin typeface="+mn-lt"/>
                <a:ea typeface="Verdana" panose="020B0604030504040204" pitchFamily="34" charset="0"/>
                <a:cs typeface="Verdana" panose="020B0604030504040204" pitchFamily="34" charset="0"/>
              </a:rPr>
              <a:t>type</a:t>
            </a:r>
            <a:r>
              <a:rPr lang="en-NZ" altLang="en-US" sz="2800" dirty="0">
                <a:solidFill>
                  <a:prstClr val="black"/>
                </a:solidFill>
                <a:latin typeface="+mn-lt"/>
                <a:ea typeface="Verdana" panose="020B0604030504040204" pitchFamily="34" charset="0"/>
                <a:cs typeface="Verdana" panose="020B0604030504040204" pitchFamily="34" charset="0"/>
              </a:rPr>
              <a:t> of therapy</a:t>
            </a:r>
          </a:p>
          <a:p>
            <a:pPr marL="457200" indent="-457200" defTabSz="342900">
              <a:lnSpc>
                <a:spcPct val="150000"/>
              </a:lnSpc>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Therapists will </a:t>
            </a:r>
            <a:r>
              <a:rPr lang="en-NZ" altLang="en-US" sz="2800" i="1" dirty="0">
                <a:solidFill>
                  <a:prstClr val="black"/>
                </a:solidFill>
                <a:latin typeface="+mn-lt"/>
                <a:ea typeface="Verdana" panose="020B0604030504040204" pitchFamily="34" charset="0"/>
                <a:cs typeface="Verdana" panose="020B0604030504040204" pitchFamily="34" charset="0"/>
              </a:rPr>
              <a:t>treat what they see</a:t>
            </a:r>
          </a:p>
          <a:p>
            <a:pPr marL="457200" indent="-457200" defTabSz="342900">
              <a:spcBef>
                <a:spcPct val="0"/>
              </a:spcBef>
            </a:pPr>
            <a:r>
              <a:rPr lang="en-NZ" altLang="en-US" sz="2800" dirty="0">
                <a:solidFill>
                  <a:prstClr val="black"/>
                </a:solidFill>
                <a:latin typeface="+mn-lt"/>
                <a:ea typeface="Verdana" panose="020B0604030504040204" pitchFamily="34" charset="0"/>
                <a:cs typeface="Verdana" panose="020B0604030504040204" pitchFamily="34" charset="0"/>
              </a:rPr>
              <a:t>Patients may benefit from access to psychological,</a:t>
            </a:r>
          </a:p>
          <a:p>
            <a:pPr defTabSz="342900">
              <a:spcBef>
                <a:spcPct val="0"/>
              </a:spcBef>
              <a:buNone/>
            </a:pPr>
            <a:r>
              <a:rPr lang="en-NZ" altLang="en-US" sz="2800" dirty="0">
                <a:solidFill>
                  <a:prstClr val="black"/>
                </a:solidFill>
                <a:latin typeface="+mn-lt"/>
                <a:ea typeface="Verdana" panose="020B0604030504040204" pitchFamily="34" charset="0"/>
                <a:cs typeface="Verdana" panose="020B0604030504040204" pitchFamily="34" charset="0"/>
              </a:rPr>
              <a:t>      cultural or spiritual support </a:t>
            </a:r>
          </a:p>
          <a:p>
            <a:pPr defTabSz="342900">
              <a:spcBef>
                <a:spcPct val="0"/>
              </a:spcBef>
              <a:buNone/>
            </a:pPr>
            <a:endParaRPr lang="en-NZ" altLang="en-US" sz="1400" dirty="0">
              <a:solidFill>
                <a:prstClr val="black"/>
              </a:solidFill>
              <a:latin typeface="+mn-lt"/>
              <a:ea typeface="Verdana" panose="020B0604030504040204" pitchFamily="34" charset="0"/>
              <a:cs typeface="Verdana" panose="020B0604030504040204" pitchFamily="34" charset="0"/>
            </a:endParaRPr>
          </a:p>
        </p:txBody>
      </p:sp>
      <p:sp>
        <p:nvSpPr>
          <p:cNvPr id="7" name="Title 1">
            <a:extLst>
              <a:ext uri="{FF2B5EF4-FFF2-40B4-BE49-F238E27FC236}">
                <a16:creationId xmlns:a16="http://schemas.microsoft.com/office/drawing/2014/main" id="{78BE495C-86C5-4975-ACEC-12156707BB21}"/>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8</a:t>
            </a:r>
          </a:p>
        </p:txBody>
      </p:sp>
      <p:sp>
        <p:nvSpPr>
          <p:cNvPr id="8" name="TextBox 7">
            <a:extLst>
              <a:ext uri="{FF2B5EF4-FFF2-40B4-BE49-F238E27FC236}">
                <a16:creationId xmlns:a16="http://schemas.microsoft.com/office/drawing/2014/main" id="{9E34169A-0726-487A-A538-84EAE90D2F3B}"/>
              </a:ext>
            </a:extLst>
          </p:cNvPr>
          <p:cNvSpPr txBox="1"/>
          <p:nvPr/>
        </p:nvSpPr>
        <p:spPr>
          <a:xfrm>
            <a:off x="461566" y="3038232"/>
            <a:ext cx="3103982" cy="769441"/>
          </a:xfrm>
          <a:prstGeom prst="rect">
            <a:avLst/>
          </a:prstGeom>
          <a:noFill/>
        </p:spPr>
        <p:txBody>
          <a:bodyPr wrap="square" rtlCol="0">
            <a:spAutoFit/>
          </a:bodyPr>
          <a:lstStyle/>
          <a:p>
            <a:r>
              <a:rPr lang="en-NZ" sz="4400" dirty="0">
                <a:solidFill>
                  <a:schemeClr val="bg1"/>
                </a:solidFill>
              </a:rPr>
              <a:t>      PREP2</a:t>
            </a:r>
          </a:p>
        </p:txBody>
      </p:sp>
    </p:spTree>
    <p:extLst>
      <p:ext uri="{BB962C8B-B14F-4D97-AF65-F5344CB8AC3E}">
        <p14:creationId xmlns:p14="http://schemas.microsoft.com/office/powerpoint/2010/main" val="387357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E679480A-72B9-4DF6-B455-49A2FB4F9F9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000" kern="1200" dirty="0">
                <a:solidFill>
                  <a:srgbClr val="FFFFFF"/>
                </a:solidFill>
                <a:latin typeface="+mj-lt"/>
                <a:ea typeface="+mj-ea"/>
                <a:cs typeface="+mj-cs"/>
              </a:rPr>
              <a:t>How are predictions shared?</a:t>
            </a:r>
          </a:p>
        </p:txBody>
      </p:sp>
      <p:sp>
        <p:nvSpPr>
          <p:cNvPr id="32" name="Content Placeholder 2">
            <a:extLst>
              <a:ext uri="{FF2B5EF4-FFF2-40B4-BE49-F238E27FC236}">
                <a16:creationId xmlns:a16="http://schemas.microsoft.com/office/drawing/2014/main" id="{682C2488-F9C6-41B8-80D7-D95BCA559744}"/>
              </a:ext>
            </a:extLst>
          </p:cNvPr>
          <p:cNvSpPr>
            <a:spLocks noGrp="1"/>
          </p:cNvSpPr>
          <p:nvPr>
            <p:ph idx="1"/>
          </p:nvPr>
        </p:nvSpPr>
        <p:spPr>
          <a:xfrm>
            <a:off x="3392434" y="2421210"/>
            <a:ext cx="8159485" cy="2266406"/>
          </a:xfrm>
        </p:spPr>
        <p:txBody>
          <a:bodyPr>
            <a:normAutofit/>
          </a:bodyPr>
          <a:lstStyle/>
          <a:p>
            <a:pPr marL="0" lvl="0" indent="0">
              <a:buNone/>
            </a:pPr>
            <a:r>
              <a:rPr lang="en-GB" sz="3000" i="1" dirty="0"/>
              <a:t>With the patient:</a:t>
            </a:r>
          </a:p>
          <a:p>
            <a:pPr lvl="1"/>
            <a:r>
              <a:rPr lang="en-GB" sz="2800" dirty="0"/>
              <a:t>Verbal explanation</a:t>
            </a:r>
          </a:p>
          <a:p>
            <a:pPr lvl="1"/>
            <a:r>
              <a:rPr lang="en-GB" sz="2800" dirty="0"/>
              <a:t>Written handout</a:t>
            </a:r>
          </a:p>
        </p:txBody>
      </p:sp>
    </p:spTree>
    <p:extLst>
      <p:ext uri="{BB962C8B-B14F-4D97-AF65-F5344CB8AC3E}">
        <p14:creationId xmlns:p14="http://schemas.microsoft.com/office/powerpoint/2010/main" val="9728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2D95A0-88C6-446A-A7D0-385ADCEC4DA5}"/>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Content Placeholder 2">
            <a:extLst>
              <a:ext uri="{FF2B5EF4-FFF2-40B4-BE49-F238E27FC236}">
                <a16:creationId xmlns:a16="http://schemas.microsoft.com/office/drawing/2014/main" id="{F1A40E05-66E9-4E06-9C19-9B2A0559DFA5}"/>
              </a:ext>
            </a:extLst>
          </p:cNvPr>
          <p:cNvSpPr>
            <a:spLocks noGrp="1"/>
          </p:cNvSpPr>
          <p:nvPr>
            <p:ph idx="1"/>
          </p:nvPr>
        </p:nvSpPr>
        <p:spPr>
          <a:xfrm>
            <a:off x="3765833" y="1242218"/>
            <a:ext cx="8768205" cy="4373563"/>
          </a:xfrm>
        </p:spPr>
        <p:txBody>
          <a:bodyPr>
            <a:normAutofit lnSpcReduction="10000"/>
          </a:bodyPr>
          <a:lstStyle/>
          <a:p>
            <a:endParaRPr lang="en-NZ" dirty="0"/>
          </a:p>
          <a:p>
            <a:r>
              <a:rPr lang="en-NZ" dirty="0"/>
              <a:t>Can we tell a stroke patient with new arm weakness whether their arm will get better? </a:t>
            </a:r>
          </a:p>
          <a:p>
            <a:endParaRPr lang="en-NZ" dirty="0"/>
          </a:p>
          <a:p>
            <a:r>
              <a:rPr lang="en-NZ" dirty="0"/>
              <a:t>What time frame can we predict for? </a:t>
            </a:r>
          </a:p>
          <a:p>
            <a:endParaRPr lang="en-NZ" dirty="0"/>
          </a:p>
          <a:p>
            <a:r>
              <a:rPr lang="en-NZ" dirty="0"/>
              <a:t>How soon can we know? </a:t>
            </a:r>
          </a:p>
          <a:p>
            <a:endParaRPr lang="en-NZ" dirty="0"/>
          </a:p>
          <a:p>
            <a:r>
              <a:rPr lang="en-NZ" dirty="0"/>
              <a:t>How certain can we be? </a:t>
            </a:r>
          </a:p>
          <a:p>
            <a:endParaRPr lang="en-NZ" dirty="0"/>
          </a:p>
          <a:p>
            <a:endParaRPr lang="en-NZ" dirty="0"/>
          </a:p>
          <a:p>
            <a:endParaRPr lang="en-NZ" dirty="0"/>
          </a:p>
        </p:txBody>
      </p:sp>
      <p:sp>
        <p:nvSpPr>
          <p:cNvPr id="8" name="Title 1">
            <a:extLst>
              <a:ext uri="{FF2B5EF4-FFF2-40B4-BE49-F238E27FC236}">
                <a16:creationId xmlns:a16="http://schemas.microsoft.com/office/drawing/2014/main" id="{B6B12604-24A5-450A-8DDB-ACF9700EE0EF}"/>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8</a:t>
            </a:r>
          </a:p>
        </p:txBody>
      </p:sp>
      <p:sp>
        <p:nvSpPr>
          <p:cNvPr id="9" name="TextBox 8">
            <a:extLst>
              <a:ext uri="{FF2B5EF4-FFF2-40B4-BE49-F238E27FC236}">
                <a16:creationId xmlns:a16="http://schemas.microsoft.com/office/drawing/2014/main" id="{590B333F-44A4-4C66-9A7F-CACEDB82AB43}"/>
              </a:ext>
            </a:extLst>
          </p:cNvPr>
          <p:cNvSpPr txBox="1"/>
          <p:nvPr/>
        </p:nvSpPr>
        <p:spPr>
          <a:xfrm>
            <a:off x="534926" y="2705725"/>
            <a:ext cx="3103982" cy="1446550"/>
          </a:xfrm>
          <a:prstGeom prst="rect">
            <a:avLst/>
          </a:prstGeom>
          <a:noFill/>
        </p:spPr>
        <p:txBody>
          <a:bodyPr wrap="square" rtlCol="0">
            <a:spAutoFit/>
          </a:bodyPr>
          <a:lstStyle/>
          <a:p>
            <a:r>
              <a:rPr lang="en-NZ" sz="4400" dirty="0">
                <a:solidFill>
                  <a:schemeClr val="bg1"/>
                </a:solidFill>
              </a:rPr>
              <a:t>       After   </a:t>
            </a:r>
          </a:p>
          <a:p>
            <a:r>
              <a:rPr lang="en-NZ" sz="4400" dirty="0">
                <a:solidFill>
                  <a:schemeClr val="bg1"/>
                </a:solidFill>
              </a:rPr>
              <a:t>      stroke…</a:t>
            </a:r>
          </a:p>
        </p:txBody>
      </p:sp>
    </p:spTree>
    <p:extLst>
      <p:ext uri="{BB962C8B-B14F-4D97-AF65-F5344CB8AC3E}">
        <p14:creationId xmlns:p14="http://schemas.microsoft.com/office/powerpoint/2010/main" val="35531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extBox 10">
            <a:extLst>
              <a:ext uri="{FF2B5EF4-FFF2-40B4-BE49-F238E27FC236}">
                <a16:creationId xmlns:a16="http://schemas.microsoft.com/office/drawing/2014/main" id="{7BB9297E-FB57-4C7E-BF71-26D8E1EC0CD7}"/>
              </a:ext>
            </a:extLst>
          </p:cNvPr>
          <p:cNvSpPr txBox="1">
            <a:spLocks noChangeArrowheads="1"/>
          </p:cNvSpPr>
          <p:nvPr/>
        </p:nvSpPr>
        <p:spPr bwMode="auto">
          <a:xfrm>
            <a:off x="2135198" y="256133"/>
            <a:ext cx="74991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b="1" dirty="0">
                <a:solidFill>
                  <a:srgbClr val="00B050"/>
                </a:solidFill>
                <a:highlight>
                  <a:srgbClr val="FFFFFF"/>
                </a:highlight>
                <a:latin typeface="Adobe Fan Heiti Std B" pitchFamily="34" charset="-128"/>
                <a:ea typeface="Adobe Fan Heiti Std B" pitchFamily="34" charset="-128"/>
              </a:rPr>
              <a:t>Excellent - Promote normal function	</a:t>
            </a:r>
          </a:p>
        </p:txBody>
      </p:sp>
      <p:pic>
        <p:nvPicPr>
          <p:cNvPr id="3" name="Picture 2">
            <a:extLst>
              <a:ext uri="{FF2B5EF4-FFF2-40B4-BE49-F238E27FC236}">
                <a16:creationId xmlns:a16="http://schemas.microsoft.com/office/drawing/2014/main" id="{65441489-B5B8-4C16-8C21-04C6112FCC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0" y="1569720"/>
            <a:ext cx="6461760" cy="4495800"/>
          </a:xfrm>
          <a:prstGeom prst="rect">
            <a:avLst/>
          </a:prstGeom>
          <a:ln w="28575">
            <a:solidFill>
              <a:schemeClr val="tx1"/>
            </a:solidFill>
          </a:ln>
        </p:spPr>
      </p:pic>
    </p:spTree>
    <p:extLst>
      <p:ext uri="{BB962C8B-B14F-4D97-AF65-F5344CB8AC3E}">
        <p14:creationId xmlns:p14="http://schemas.microsoft.com/office/powerpoint/2010/main" val="147071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F1C044D8-6449-4FE2-99F6-021AC70C7BEA}"/>
              </a:ext>
            </a:extLst>
          </p:cNvPr>
          <p:cNvSpPr txBox="1">
            <a:spLocks noChangeArrowheads="1"/>
          </p:cNvSpPr>
          <p:nvPr/>
        </p:nvSpPr>
        <p:spPr bwMode="auto">
          <a:xfrm>
            <a:off x="2135198" y="256133"/>
            <a:ext cx="4585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b="1" dirty="0">
                <a:solidFill>
                  <a:srgbClr val="4F81BD"/>
                </a:solidFill>
                <a:latin typeface="Adobe Fan Heiti Std B" pitchFamily="34" charset="-128"/>
                <a:ea typeface="Adobe Fan Heiti Std B" pitchFamily="34" charset="-128"/>
              </a:rPr>
              <a:t>Good - Promote function</a:t>
            </a:r>
          </a:p>
        </p:txBody>
      </p:sp>
      <p:pic>
        <p:nvPicPr>
          <p:cNvPr id="4" name="Picture 3">
            <a:extLst>
              <a:ext uri="{FF2B5EF4-FFF2-40B4-BE49-F238E27FC236}">
                <a16:creationId xmlns:a16="http://schemas.microsoft.com/office/drawing/2014/main" id="{6A3F9D6A-9910-451E-9AF0-92568B5B05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841" y="1432560"/>
            <a:ext cx="5192439" cy="3964671"/>
          </a:xfrm>
          <a:prstGeom prst="rect">
            <a:avLst/>
          </a:prstGeom>
          <a:ln w="28575">
            <a:solidFill>
              <a:schemeClr val="tx1"/>
            </a:solidFill>
          </a:ln>
        </p:spPr>
      </p:pic>
      <p:pic>
        <p:nvPicPr>
          <p:cNvPr id="5" name="Picture 4">
            <a:extLst>
              <a:ext uri="{FF2B5EF4-FFF2-40B4-BE49-F238E27FC236}">
                <a16:creationId xmlns:a16="http://schemas.microsoft.com/office/drawing/2014/main" id="{674DC609-0DD8-41A4-BE82-525659E9BC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31587" y="1432560"/>
            <a:ext cx="5483572" cy="5001562"/>
          </a:xfrm>
          <a:prstGeom prst="rect">
            <a:avLst/>
          </a:prstGeom>
          <a:ln w="28575">
            <a:solidFill>
              <a:schemeClr val="tx1"/>
            </a:solidFill>
          </a:ln>
        </p:spPr>
      </p:pic>
    </p:spTree>
    <p:extLst>
      <p:ext uri="{BB962C8B-B14F-4D97-AF65-F5344CB8AC3E}">
        <p14:creationId xmlns:p14="http://schemas.microsoft.com/office/powerpoint/2010/main" val="59214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extBox 10">
            <a:extLst>
              <a:ext uri="{FF2B5EF4-FFF2-40B4-BE49-F238E27FC236}">
                <a16:creationId xmlns:a16="http://schemas.microsoft.com/office/drawing/2014/main" id="{7BB9297E-FB57-4C7E-BF71-26D8E1EC0CD7}"/>
              </a:ext>
            </a:extLst>
          </p:cNvPr>
          <p:cNvSpPr txBox="1">
            <a:spLocks noChangeArrowheads="1"/>
          </p:cNvSpPr>
          <p:nvPr/>
        </p:nvSpPr>
        <p:spPr bwMode="auto">
          <a:xfrm>
            <a:off x="2135198" y="236678"/>
            <a:ext cx="74991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b="1" dirty="0">
                <a:solidFill>
                  <a:srgbClr val="FFC000"/>
                </a:solidFill>
                <a:highlight>
                  <a:srgbClr val="FFFFFF"/>
                </a:highlight>
                <a:latin typeface="Adobe Fan Heiti Std B" pitchFamily="34" charset="-128"/>
                <a:ea typeface="Adobe Fan Heiti Std B" pitchFamily="34" charset="-128"/>
              </a:rPr>
              <a:t>Limited - Promote movement</a:t>
            </a:r>
          </a:p>
        </p:txBody>
      </p:sp>
      <p:pic>
        <p:nvPicPr>
          <p:cNvPr id="2" name="Picture 1">
            <a:extLst>
              <a:ext uri="{FF2B5EF4-FFF2-40B4-BE49-F238E27FC236}">
                <a16:creationId xmlns:a16="http://schemas.microsoft.com/office/drawing/2014/main" id="{2F04F3E6-A940-4361-804A-0361C5A8B3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0" y="1137237"/>
            <a:ext cx="5608320" cy="5484085"/>
          </a:xfrm>
          <a:prstGeom prst="rect">
            <a:avLst/>
          </a:prstGeom>
          <a:ln w="28575">
            <a:solidFill>
              <a:schemeClr val="tx1"/>
            </a:solidFill>
          </a:ln>
        </p:spPr>
      </p:pic>
    </p:spTree>
    <p:extLst>
      <p:ext uri="{BB962C8B-B14F-4D97-AF65-F5344CB8AC3E}">
        <p14:creationId xmlns:p14="http://schemas.microsoft.com/office/powerpoint/2010/main" val="274384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extBox 10">
            <a:extLst>
              <a:ext uri="{FF2B5EF4-FFF2-40B4-BE49-F238E27FC236}">
                <a16:creationId xmlns:a16="http://schemas.microsoft.com/office/drawing/2014/main" id="{7BB9297E-FB57-4C7E-BF71-26D8E1EC0CD7}"/>
              </a:ext>
            </a:extLst>
          </p:cNvPr>
          <p:cNvSpPr txBox="1">
            <a:spLocks noChangeArrowheads="1"/>
          </p:cNvSpPr>
          <p:nvPr/>
        </p:nvSpPr>
        <p:spPr bwMode="auto">
          <a:xfrm>
            <a:off x="2135198" y="236678"/>
            <a:ext cx="74991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itchFamily="-106" charset="0"/>
                <a:ea typeface="ＭＳ Ｐゴシック" pitchFamily="-106" charset="-128"/>
              </a:defRPr>
            </a:lvl1pPr>
            <a:lvl2pPr marL="742950" indent="-285750">
              <a:spcBef>
                <a:spcPct val="20000"/>
              </a:spcBef>
              <a:buChar char="–"/>
              <a:defRPr sz="2000">
                <a:solidFill>
                  <a:schemeClr val="tx1"/>
                </a:solidFill>
                <a:latin typeface="Verdana" pitchFamily="-106" charset="0"/>
                <a:ea typeface="ＭＳ Ｐゴシック" pitchFamily="-106" charset="-128"/>
              </a:defRPr>
            </a:lvl2pPr>
            <a:lvl3pPr marL="1143000" indent="-228600">
              <a:spcBef>
                <a:spcPct val="20000"/>
              </a:spcBef>
              <a:buChar char="•"/>
              <a:defRPr>
                <a:solidFill>
                  <a:schemeClr val="tx1"/>
                </a:solidFill>
                <a:latin typeface="Verdana" pitchFamily="-106" charset="0"/>
                <a:ea typeface="ＭＳ Ｐゴシック" pitchFamily="-106" charset="-128"/>
              </a:defRPr>
            </a:lvl3pPr>
            <a:lvl4pPr marL="1600200" indent="-228600">
              <a:spcBef>
                <a:spcPct val="20000"/>
              </a:spcBef>
              <a:buChar char="–"/>
              <a:defRPr sz="1600">
                <a:solidFill>
                  <a:schemeClr val="tx1"/>
                </a:solidFill>
                <a:latin typeface="Verdana" pitchFamily="-106" charset="0"/>
                <a:ea typeface="ＭＳ Ｐゴシック" pitchFamily="-106" charset="-128"/>
              </a:defRPr>
            </a:lvl4pPr>
            <a:lvl5pPr marL="2057400" indent="-228600">
              <a:spcBef>
                <a:spcPct val="20000"/>
              </a:spcBef>
              <a:buChar char="»"/>
              <a:defRPr sz="1600">
                <a:solidFill>
                  <a:schemeClr val="tx1"/>
                </a:solidFill>
                <a:latin typeface="Verdana" pitchFamily="-106" charset="0"/>
                <a:ea typeface="ＭＳ Ｐゴシック" pitchFamily="-106" charset="-128"/>
              </a:defRPr>
            </a:lvl5pPr>
            <a:lvl6pPr marL="25146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6pPr>
            <a:lvl7pPr marL="29718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7pPr>
            <a:lvl8pPr marL="34290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8pPr>
            <a:lvl9pPr marL="3886200" indent="-228600" eaLnBrk="0" fontAlgn="base" hangingPunct="0">
              <a:spcBef>
                <a:spcPct val="20000"/>
              </a:spcBef>
              <a:spcAft>
                <a:spcPct val="0"/>
              </a:spcAft>
              <a:buChar char="»"/>
              <a:defRPr sz="1600">
                <a:solidFill>
                  <a:schemeClr val="tx1"/>
                </a:solidFill>
                <a:latin typeface="Verdana" pitchFamily="-106" charset="0"/>
                <a:ea typeface="ＭＳ Ｐゴシック" pitchFamily="-106" charset="-128"/>
              </a:defRPr>
            </a:lvl9pPr>
          </a:lstStyle>
          <a:p>
            <a:pPr defTabSz="342900">
              <a:spcBef>
                <a:spcPct val="0"/>
              </a:spcBef>
              <a:buNone/>
            </a:pPr>
            <a:r>
              <a:rPr lang="en-NZ" altLang="en-US" sz="2800" b="1" dirty="0">
                <a:solidFill>
                  <a:srgbClr val="FF0000"/>
                </a:solidFill>
                <a:highlight>
                  <a:srgbClr val="FFFFFF"/>
                </a:highlight>
                <a:latin typeface="Adobe Fan Heiti Std B" pitchFamily="34" charset="-128"/>
                <a:ea typeface="Adobe Fan Heiti Std B" pitchFamily="34" charset="-128"/>
              </a:rPr>
              <a:t>Poor- Promote compensation</a:t>
            </a:r>
          </a:p>
        </p:txBody>
      </p:sp>
      <p:pic>
        <p:nvPicPr>
          <p:cNvPr id="3" name="Picture 2">
            <a:extLst>
              <a:ext uri="{FF2B5EF4-FFF2-40B4-BE49-F238E27FC236}">
                <a16:creationId xmlns:a16="http://schemas.microsoft.com/office/drawing/2014/main" id="{1C581CA1-1FB2-4695-B88A-C0D0B392D4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5760" y="1295400"/>
            <a:ext cx="5694026" cy="4846320"/>
          </a:xfrm>
          <a:prstGeom prst="rect">
            <a:avLst/>
          </a:prstGeom>
          <a:ln w="28575">
            <a:solidFill>
              <a:schemeClr val="tx1"/>
            </a:solidFill>
          </a:ln>
        </p:spPr>
      </p:pic>
    </p:spTree>
    <p:extLst>
      <p:ext uri="{BB962C8B-B14F-4D97-AF65-F5344CB8AC3E}">
        <p14:creationId xmlns:p14="http://schemas.microsoft.com/office/powerpoint/2010/main" val="126781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E679480A-72B9-4DF6-B455-49A2FB4F9F9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000" kern="1200" dirty="0">
                <a:solidFill>
                  <a:srgbClr val="FFFFFF"/>
                </a:solidFill>
                <a:latin typeface="+mj-lt"/>
                <a:ea typeface="+mj-ea"/>
                <a:cs typeface="+mj-cs"/>
              </a:rPr>
              <a:t>How are predictions shared?</a:t>
            </a:r>
          </a:p>
        </p:txBody>
      </p:sp>
      <p:sp>
        <p:nvSpPr>
          <p:cNvPr id="32" name="Content Placeholder 2">
            <a:extLst>
              <a:ext uri="{FF2B5EF4-FFF2-40B4-BE49-F238E27FC236}">
                <a16:creationId xmlns:a16="http://schemas.microsoft.com/office/drawing/2014/main" id="{682C2488-F9C6-41B8-80D7-D95BCA559744}"/>
              </a:ext>
            </a:extLst>
          </p:cNvPr>
          <p:cNvSpPr>
            <a:spLocks noGrp="1"/>
          </p:cNvSpPr>
          <p:nvPr>
            <p:ph idx="1"/>
          </p:nvPr>
        </p:nvSpPr>
        <p:spPr>
          <a:xfrm>
            <a:off x="3392434" y="2421210"/>
            <a:ext cx="8159485" cy="2266406"/>
          </a:xfrm>
        </p:spPr>
        <p:txBody>
          <a:bodyPr>
            <a:normAutofit/>
          </a:bodyPr>
          <a:lstStyle/>
          <a:p>
            <a:pPr marL="0" lvl="0" indent="0">
              <a:buNone/>
            </a:pPr>
            <a:r>
              <a:rPr lang="en-GB" sz="3000" i="1" dirty="0"/>
              <a:t>With the patient:</a:t>
            </a:r>
          </a:p>
          <a:p>
            <a:pPr lvl="1"/>
            <a:r>
              <a:rPr lang="en-GB" sz="2800" dirty="0"/>
              <a:t>Verbal explanation</a:t>
            </a:r>
          </a:p>
          <a:p>
            <a:pPr lvl="1"/>
            <a:r>
              <a:rPr lang="en-GB" sz="2800" dirty="0"/>
              <a:t>Written handout</a:t>
            </a:r>
          </a:p>
          <a:p>
            <a:pPr lvl="1"/>
            <a:r>
              <a:rPr lang="en-GB" sz="2800" dirty="0"/>
              <a:t>Ongoing conversation</a:t>
            </a:r>
          </a:p>
        </p:txBody>
      </p:sp>
    </p:spTree>
    <p:extLst>
      <p:ext uri="{BB962C8B-B14F-4D97-AF65-F5344CB8AC3E}">
        <p14:creationId xmlns:p14="http://schemas.microsoft.com/office/powerpoint/2010/main" val="275041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Content Placeholder 2">
            <a:extLst>
              <a:ext uri="{FF2B5EF4-FFF2-40B4-BE49-F238E27FC236}">
                <a16:creationId xmlns:a16="http://schemas.microsoft.com/office/drawing/2014/main" id="{E3D9000E-CD1D-4C29-96D2-8C58F8AED169}"/>
              </a:ext>
            </a:extLst>
          </p:cNvPr>
          <p:cNvSpPr txBox="1">
            <a:spLocks/>
          </p:cNvSpPr>
          <p:nvPr/>
        </p:nvSpPr>
        <p:spPr>
          <a:xfrm>
            <a:off x="3392434" y="2421210"/>
            <a:ext cx="8159485" cy="2266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i="1" dirty="0"/>
              <a:t>With the clinical team:</a:t>
            </a:r>
          </a:p>
          <a:p>
            <a:pPr lvl="1"/>
            <a:r>
              <a:rPr lang="en-GB" sz="2800" dirty="0"/>
              <a:t>In the clinical notes</a:t>
            </a:r>
          </a:p>
        </p:txBody>
      </p:sp>
      <p:sp>
        <p:nvSpPr>
          <p:cNvPr id="7" name="Title 1">
            <a:extLst>
              <a:ext uri="{FF2B5EF4-FFF2-40B4-BE49-F238E27FC236}">
                <a16:creationId xmlns:a16="http://schemas.microsoft.com/office/drawing/2014/main" id="{44E5E4D9-B4C0-420A-A0D2-A23E0AEA35F8}"/>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FFFFFF"/>
                </a:solidFill>
              </a:rPr>
              <a:t>How are predictions shared?</a:t>
            </a:r>
          </a:p>
        </p:txBody>
      </p:sp>
    </p:spTree>
    <p:extLst>
      <p:ext uri="{BB962C8B-B14F-4D97-AF65-F5344CB8AC3E}">
        <p14:creationId xmlns:p14="http://schemas.microsoft.com/office/powerpoint/2010/main" val="3651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DE62E-E545-4433-AD39-D84334F9A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542" y="1451695"/>
            <a:ext cx="6545447" cy="3659324"/>
          </a:xfrm>
          <a:prstGeom prst="rect">
            <a:avLst/>
          </a:prstGeom>
        </p:spPr>
      </p:pic>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ight Brace 10">
            <a:extLst>
              <a:ext uri="{FF2B5EF4-FFF2-40B4-BE49-F238E27FC236}">
                <a16:creationId xmlns:a16="http://schemas.microsoft.com/office/drawing/2014/main" id="{844A2246-E16C-4A51-968D-1776AB22A0D9}"/>
              </a:ext>
            </a:extLst>
          </p:cNvPr>
          <p:cNvSpPr/>
          <p:nvPr/>
        </p:nvSpPr>
        <p:spPr>
          <a:xfrm>
            <a:off x="10063064" y="3429000"/>
            <a:ext cx="404769" cy="162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2" name="TextBox 11">
            <a:extLst>
              <a:ext uri="{FF2B5EF4-FFF2-40B4-BE49-F238E27FC236}">
                <a16:creationId xmlns:a16="http://schemas.microsoft.com/office/drawing/2014/main" id="{6DFD7CD0-C062-4B09-82F4-4A80628037D6}"/>
              </a:ext>
            </a:extLst>
          </p:cNvPr>
          <p:cNvSpPr txBox="1"/>
          <p:nvPr/>
        </p:nvSpPr>
        <p:spPr>
          <a:xfrm>
            <a:off x="10563366" y="3777335"/>
            <a:ext cx="1384077" cy="1200329"/>
          </a:xfrm>
          <a:prstGeom prst="rect">
            <a:avLst/>
          </a:prstGeom>
          <a:noFill/>
        </p:spPr>
        <p:txBody>
          <a:bodyPr wrap="square" rtlCol="0">
            <a:spAutoFit/>
          </a:bodyPr>
          <a:lstStyle/>
          <a:p>
            <a:r>
              <a:rPr lang="en-NZ" b="1" dirty="0"/>
              <a:t>Phase 2 adds NIHSS and TMS capability</a:t>
            </a:r>
          </a:p>
        </p:txBody>
      </p:sp>
      <p:sp>
        <p:nvSpPr>
          <p:cNvPr id="5" name="Rectangle 4">
            <a:extLst>
              <a:ext uri="{FF2B5EF4-FFF2-40B4-BE49-F238E27FC236}">
                <a16:creationId xmlns:a16="http://schemas.microsoft.com/office/drawing/2014/main" id="{87FB7D41-3F32-4911-976C-B78B6D07139B}"/>
              </a:ext>
            </a:extLst>
          </p:cNvPr>
          <p:cNvSpPr/>
          <p:nvPr/>
        </p:nvSpPr>
        <p:spPr>
          <a:xfrm>
            <a:off x="4754749" y="3374118"/>
            <a:ext cx="7027246" cy="1999302"/>
          </a:xfrm>
          <a:prstGeom prst="rect">
            <a:avLst/>
          </a:prstGeom>
          <a:solidFill>
            <a:schemeClr val="bg1">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ight Brace 12">
            <a:extLst>
              <a:ext uri="{FF2B5EF4-FFF2-40B4-BE49-F238E27FC236}">
                <a16:creationId xmlns:a16="http://schemas.microsoft.com/office/drawing/2014/main" id="{C79FEFEF-A95E-441E-BCC5-C5EE63C07839}"/>
              </a:ext>
            </a:extLst>
          </p:cNvPr>
          <p:cNvSpPr/>
          <p:nvPr/>
        </p:nvSpPr>
        <p:spPr>
          <a:xfrm>
            <a:off x="10063064" y="1451693"/>
            <a:ext cx="334854" cy="169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69FB812F-4105-4964-A856-1303D0FC1637}"/>
              </a:ext>
            </a:extLst>
          </p:cNvPr>
          <p:cNvSpPr txBox="1"/>
          <p:nvPr/>
        </p:nvSpPr>
        <p:spPr>
          <a:xfrm>
            <a:off x="10563366" y="2208996"/>
            <a:ext cx="1574042" cy="369332"/>
          </a:xfrm>
          <a:prstGeom prst="rect">
            <a:avLst/>
          </a:prstGeom>
          <a:noFill/>
        </p:spPr>
        <p:txBody>
          <a:bodyPr wrap="square" rtlCol="0">
            <a:spAutoFit/>
          </a:bodyPr>
          <a:lstStyle/>
          <a:p>
            <a:r>
              <a:rPr lang="en-NZ" b="1" dirty="0"/>
              <a:t>Phase 1</a:t>
            </a:r>
          </a:p>
        </p:txBody>
      </p:sp>
      <p:sp>
        <p:nvSpPr>
          <p:cNvPr id="15" name="TextBox 1">
            <a:extLst>
              <a:ext uri="{FF2B5EF4-FFF2-40B4-BE49-F238E27FC236}">
                <a16:creationId xmlns:a16="http://schemas.microsoft.com/office/drawing/2014/main" id="{9287D24D-4565-4CA6-915F-828305607595}"/>
              </a:ext>
            </a:extLst>
          </p:cNvPr>
          <p:cNvSpPr txBox="1"/>
          <p:nvPr/>
        </p:nvSpPr>
        <p:spPr>
          <a:xfrm>
            <a:off x="9253283" y="6487132"/>
            <a:ext cx="2810385" cy="276999"/>
          </a:xfrm>
          <a:prstGeom prst="rect">
            <a:avLst/>
          </a:prstGeom>
        </p:spPr>
        <p:txBody>
          <a:bodyPr vert="horz" wrap="none" rtlCol="0">
            <a:spAutoFit/>
          </a:bodyPr>
          <a:lstStyle/>
          <a:p>
            <a:pPr defTabSz="342900"/>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Stinear et al</a:t>
            </a:r>
            <a:r>
              <a:rPr lang="en-NZ" sz="1200" i="1" dirty="0">
                <a:solidFill>
                  <a:prstClr val="black"/>
                </a:solidFill>
                <a:latin typeface="Calibri" panose="020F0502020204030204" pitchFamily="34" charset="0"/>
                <a:ea typeface="Verdana" panose="020B0604030504040204" pitchFamily="34" charset="0"/>
                <a:cs typeface="Calibri" panose="020F0502020204030204" pitchFamily="34" charset="0"/>
              </a:rPr>
              <a:t>., Ann Clin Transl Neurol</a:t>
            </a:r>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 2017</a:t>
            </a:r>
          </a:p>
        </p:txBody>
      </p:sp>
      <p:sp>
        <p:nvSpPr>
          <p:cNvPr id="16" name="Title 1">
            <a:extLst>
              <a:ext uri="{FF2B5EF4-FFF2-40B4-BE49-F238E27FC236}">
                <a16:creationId xmlns:a16="http://schemas.microsoft.com/office/drawing/2014/main" id="{66879197-32A1-4E36-8126-776973E38603}"/>
              </a:ext>
            </a:extLst>
          </p:cNvPr>
          <p:cNvSpPr txBox="1">
            <a:spLocks/>
          </p:cNvSpPr>
          <p:nvPr/>
        </p:nvSpPr>
        <p:spPr>
          <a:xfrm>
            <a:off x="431783" y="177005"/>
            <a:ext cx="70272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solidFill>
                  <a:schemeClr val="bg1"/>
                </a:solidFill>
              </a:rPr>
              <a:t>Phased </a:t>
            </a:r>
            <a:r>
              <a:rPr lang="en-NZ" sz="4000" dirty="0"/>
              <a:t>PREP2 Implementation </a:t>
            </a:r>
          </a:p>
        </p:txBody>
      </p:sp>
    </p:spTree>
    <p:extLst>
      <p:ext uri="{BB962C8B-B14F-4D97-AF65-F5344CB8AC3E}">
        <p14:creationId xmlns:p14="http://schemas.microsoft.com/office/powerpoint/2010/main" val="367422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5" grpId="0" animBg="1"/>
      <p:bldP spid="5" grpId="1" animBg="1"/>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467C8-1CD8-4196-92D5-1EA59A7281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5693" y="-8056"/>
            <a:ext cx="4828032" cy="6857999"/>
          </a:xfrm>
          <a:prstGeom prst="rect">
            <a:avLst/>
          </a:prstGeom>
          <a:ln>
            <a:solidFill>
              <a:schemeClr val="tx1"/>
            </a:solidFill>
          </a:ln>
        </p:spPr>
      </p:pic>
      <p:sp>
        <p:nvSpPr>
          <p:cNvPr id="25" name="Rectangle 24">
            <a:extLst>
              <a:ext uri="{FF2B5EF4-FFF2-40B4-BE49-F238E27FC236}">
                <a16:creationId xmlns:a16="http://schemas.microsoft.com/office/drawing/2014/main" id="{99643EFB-9C0C-4B4E-A20E-5A428817FC42}"/>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Oval 12">
            <a:extLst>
              <a:ext uri="{FF2B5EF4-FFF2-40B4-BE49-F238E27FC236}">
                <a16:creationId xmlns:a16="http://schemas.microsoft.com/office/drawing/2014/main" id="{C670C3A0-A079-4434-BEDD-E2AFFFB77227}"/>
              </a:ext>
            </a:extLst>
          </p:cNvPr>
          <p:cNvSpPr/>
          <p:nvPr/>
        </p:nvSpPr>
        <p:spPr>
          <a:xfrm>
            <a:off x="7967029" y="1048204"/>
            <a:ext cx="650103" cy="44413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pic>
        <p:nvPicPr>
          <p:cNvPr id="26" name="Picture 25">
            <a:extLst>
              <a:ext uri="{FF2B5EF4-FFF2-40B4-BE49-F238E27FC236}">
                <a16:creationId xmlns:a16="http://schemas.microsoft.com/office/drawing/2014/main" id="{85B0019F-07A8-4717-A8C9-11C773D16555}"/>
              </a:ext>
            </a:extLst>
          </p:cNvPr>
          <p:cNvPicPr/>
          <p:nvPr/>
        </p:nvPicPr>
        <p:blipFill rotWithShape="1">
          <a:blip r:embed="rId4" cstate="print">
            <a:extLst>
              <a:ext uri="{28A0092B-C50C-407E-A947-70E740481C1C}">
                <a14:useLocalDpi xmlns:a14="http://schemas.microsoft.com/office/drawing/2010/main" val="0"/>
              </a:ext>
            </a:extLst>
          </a:blip>
          <a:srcRect l="4519" t="3555" r="49675" b="88675"/>
          <a:stretch/>
        </p:blipFill>
        <p:spPr bwMode="auto">
          <a:xfrm>
            <a:off x="6638664" y="266074"/>
            <a:ext cx="2120265" cy="508000"/>
          </a:xfrm>
          <a:prstGeom prst="rect">
            <a:avLst/>
          </a:prstGeom>
          <a:noFill/>
          <a:ln>
            <a:noFill/>
          </a:ln>
          <a:effectLst/>
          <a:extLst>
            <a:ext uri="{53640926-AAD7-44D8-BBD7-CCE9431645EC}">
              <a14:shadowObscured xmlns:a14="http://schemas.microsoft.com/office/drawing/2010/main"/>
            </a:ext>
          </a:extLst>
        </p:spPr>
      </p:pic>
      <p:sp>
        <p:nvSpPr>
          <p:cNvPr id="27" name="Title 1">
            <a:extLst>
              <a:ext uri="{FF2B5EF4-FFF2-40B4-BE49-F238E27FC236}">
                <a16:creationId xmlns:a16="http://schemas.microsoft.com/office/drawing/2014/main" id="{1C4D6432-5E9C-4437-A48E-D250C3618195}"/>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FFFFFF"/>
                </a:solidFill>
              </a:rPr>
              <a:t>How are predictions shared?</a:t>
            </a:r>
          </a:p>
        </p:txBody>
      </p:sp>
      <p:pic>
        <p:nvPicPr>
          <p:cNvPr id="2" name="Picture 1">
            <a:extLst>
              <a:ext uri="{FF2B5EF4-FFF2-40B4-BE49-F238E27FC236}">
                <a16:creationId xmlns:a16="http://schemas.microsoft.com/office/drawing/2014/main" id="{87F00925-5AE2-4BD9-8641-886186538370}"/>
              </a:ext>
            </a:extLst>
          </p:cNvPr>
          <p:cNvPicPr>
            <a:picLocks noChangeAspect="1"/>
          </p:cNvPicPr>
          <p:nvPr/>
        </p:nvPicPr>
        <p:blipFill rotWithShape="1">
          <a:blip r:embed="rId5"/>
          <a:srcRect l="6416" t="25037" r="51251" b="22963"/>
          <a:stretch/>
        </p:blipFill>
        <p:spPr>
          <a:xfrm>
            <a:off x="5194872" y="4332213"/>
            <a:ext cx="2980081" cy="2059073"/>
          </a:xfrm>
          <a:prstGeom prst="rect">
            <a:avLst/>
          </a:prstGeom>
        </p:spPr>
      </p:pic>
      <p:sp>
        <p:nvSpPr>
          <p:cNvPr id="15" name="Oval 14">
            <a:extLst>
              <a:ext uri="{FF2B5EF4-FFF2-40B4-BE49-F238E27FC236}">
                <a16:creationId xmlns:a16="http://schemas.microsoft.com/office/drawing/2014/main" id="{7A979BA1-F096-439A-A46E-CEC6AC8CCFC3}"/>
              </a:ext>
            </a:extLst>
          </p:cNvPr>
          <p:cNvSpPr/>
          <p:nvPr/>
        </p:nvSpPr>
        <p:spPr>
          <a:xfrm>
            <a:off x="4515395" y="4088603"/>
            <a:ext cx="4101737" cy="2501536"/>
          </a:xfrm>
          <a:prstGeom prst="ellipse">
            <a:avLst/>
          </a:prstGeom>
          <a:noFill/>
          <a:ln w="381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9389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B5AE5F-994E-4730-A543-E3922CDC71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4995" y="675885"/>
            <a:ext cx="8553147" cy="6084000"/>
          </a:xfrm>
          <a:prstGeom prst="rect">
            <a:avLst/>
          </a:prstGeom>
        </p:spPr>
      </p:pic>
      <p:sp>
        <p:nvSpPr>
          <p:cNvPr id="9" name="Rectangle 8">
            <a:extLst>
              <a:ext uri="{FF2B5EF4-FFF2-40B4-BE49-F238E27FC236}">
                <a16:creationId xmlns:a16="http://schemas.microsoft.com/office/drawing/2014/main" id="{E9A7F3A4-4A86-49CE-80A4-98197BF77605}"/>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itle 1">
            <a:extLst>
              <a:ext uri="{FF2B5EF4-FFF2-40B4-BE49-F238E27FC236}">
                <a16:creationId xmlns:a16="http://schemas.microsoft.com/office/drawing/2014/main" id="{E40E4320-6814-4A5B-B026-FBB17D6DA9FD}"/>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FFFFFF"/>
                </a:solidFill>
              </a:rPr>
              <a:t>How are predictions shared?</a:t>
            </a:r>
          </a:p>
        </p:txBody>
      </p:sp>
      <p:pic>
        <p:nvPicPr>
          <p:cNvPr id="8" name="Picture 7">
            <a:extLst>
              <a:ext uri="{FF2B5EF4-FFF2-40B4-BE49-F238E27FC236}">
                <a16:creationId xmlns:a16="http://schemas.microsoft.com/office/drawing/2014/main" id="{61D637CA-FFBD-42EE-9FF8-7156FA910D80}"/>
              </a:ext>
            </a:extLst>
          </p:cNvPr>
          <p:cNvPicPr>
            <a:picLocks noChangeAspect="1"/>
          </p:cNvPicPr>
          <p:nvPr/>
        </p:nvPicPr>
        <p:blipFill rotWithShape="1">
          <a:blip r:embed="rId4"/>
          <a:srcRect l="7479" t="27071" r="52290" b="24154"/>
          <a:stretch/>
        </p:blipFill>
        <p:spPr>
          <a:xfrm>
            <a:off x="8620666" y="4349735"/>
            <a:ext cx="2803526" cy="1865564"/>
          </a:xfrm>
          <a:prstGeom prst="rect">
            <a:avLst/>
          </a:prstGeom>
        </p:spPr>
      </p:pic>
      <p:sp>
        <p:nvSpPr>
          <p:cNvPr id="15" name="Oval 14">
            <a:extLst>
              <a:ext uri="{FF2B5EF4-FFF2-40B4-BE49-F238E27FC236}">
                <a16:creationId xmlns:a16="http://schemas.microsoft.com/office/drawing/2014/main" id="{7A979BA1-F096-439A-A46E-CEC6AC8CCFC3}"/>
              </a:ext>
            </a:extLst>
          </p:cNvPr>
          <p:cNvSpPr/>
          <p:nvPr/>
        </p:nvSpPr>
        <p:spPr>
          <a:xfrm>
            <a:off x="7851719" y="4077366"/>
            <a:ext cx="4101737" cy="2501536"/>
          </a:xfrm>
          <a:prstGeom prst="ellipse">
            <a:avLst/>
          </a:prstGeom>
          <a:noFill/>
          <a:ln w="381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TextBox 2">
            <a:extLst>
              <a:ext uri="{FF2B5EF4-FFF2-40B4-BE49-F238E27FC236}">
                <a16:creationId xmlns:a16="http://schemas.microsoft.com/office/drawing/2014/main" id="{18E84BDF-A557-4619-B513-7BC0DDB0E4C9}"/>
              </a:ext>
            </a:extLst>
          </p:cNvPr>
          <p:cNvSpPr txBox="1"/>
          <p:nvPr/>
        </p:nvSpPr>
        <p:spPr>
          <a:xfrm>
            <a:off x="3646449" y="824521"/>
            <a:ext cx="2107580" cy="646331"/>
          </a:xfrm>
          <a:prstGeom prst="rect">
            <a:avLst/>
          </a:prstGeom>
          <a:solidFill>
            <a:schemeClr val="bg1"/>
          </a:solidFill>
          <a:ln>
            <a:solidFill>
              <a:schemeClr val="tx1">
                <a:lumMod val="50000"/>
                <a:lumOff val="50000"/>
              </a:schemeClr>
            </a:solidFill>
          </a:ln>
        </p:spPr>
        <p:txBody>
          <a:bodyPr wrap="square" rtlCol="0">
            <a:spAutoFit/>
          </a:bodyPr>
          <a:lstStyle/>
          <a:p>
            <a:r>
              <a:rPr lang="en-NZ" sz="1200" dirty="0">
                <a:solidFill>
                  <a:schemeClr val="tx1">
                    <a:lumMod val="50000"/>
                    <a:lumOff val="50000"/>
                  </a:schemeClr>
                </a:solidFill>
              </a:rPr>
              <a:t>Mrs Bloggs      F      Age: 82 y</a:t>
            </a:r>
          </a:p>
          <a:p>
            <a:endParaRPr lang="en-NZ" sz="1200" dirty="0">
              <a:solidFill>
                <a:schemeClr val="tx1">
                  <a:lumMod val="50000"/>
                  <a:lumOff val="50000"/>
                </a:schemeClr>
              </a:solidFill>
            </a:endParaRPr>
          </a:p>
          <a:p>
            <a:r>
              <a:rPr lang="en-NZ" sz="1200" dirty="0">
                <a:solidFill>
                  <a:schemeClr val="tx1">
                    <a:lumMod val="50000"/>
                    <a:lumOff val="50000"/>
                  </a:schemeClr>
                </a:solidFill>
              </a:rPr>
              <a:t>ABC1234</a:t>
            </a:r>
          </a:p>
        </p:txBody>
      </p:sp>
      <p:sp>
        <p:nvSpPr>
          <p:cNvPr id="12" name="TextBox 11">
            <a:extLst>
              <a:ext uri="{FF2B5EF4-FFF2-40B4-BE49-F238E27FC236}">
                <a16:creationId xmlns:a16="http://schemas.microsoft.com/office/drawing/2014/main" id="{23F5A4D0-48E4-476E-9222-6B5A31BC411F}"/>
              </a:ext>
            </a:extLst>
          </p:cNvPr>
          <p:cNvSpPr txBox="1"/>
          <p:nvPr/>
        </p:nvSpPr>
        <p:spPr>
          <a:xfrm>
            <a:off x="8147825" y="786682"/>
            <a:ext cx="2107580" cy="646331"/>
          </a:xfrm>
          <a:prstGeom prst="rect">
            <a:avLst/>
          </a:prstGeom>
          <a:solidFill>
            <a:schemeClr val="bg1"/>
          </a:solidFill>
          <a:ln>
            <a:solidFill>
              <a:schemeClr val="tx1">
                <a:lumMod val="50000"/>
                <a:lumOff val="50000"/>
              </a:schemeClr>
            </a:solidFill>
          </a:ln>
        </p:spPr>
        <p:txBody>
          <a:bodyPr wrap="square" rtlCol="0">
            <a:spAutoFit/>
          </a:bodyPr>
          <a:lstStyle/>
          <a:p>
            <a:r>
              <a:rPr lang="en-NZ" sz="1200" dirty="0">
                <a:solidFill>
                  <a:schemeClr val="tx1">
                    <a:lumMod val="50000"/>
                    <a:lumOff val="50000"/>
                  </a:schemeClr>
                </a:solidFill>
              </a:rPr>
              <a:t>Mrs Bloggs      F      Age: 82 y</a:t>
            </a:r>
          </a:p>
          <a:p>
            <a:endParaRPr lang="en-NZ" sz="1200" dirty="0">
              <a:solidFill>
                <a:schemeClr val="tx1">
                  <a:lumMod val="50000"/>
                  <a:lumOff val="50000"/>
                </a:schemeClr>
              </a:solidFill>
            </a:endParaRPr>
          </a:p>
          <a:p>
            <a:r>
              <a:rPr lang="en-NZ" sz="1200" dirty="0">
                <a:solidFill>
                  <a:schemeClr val="tx1">
                    <a:lumMod val="50000"/>
                    <a:lumOff val="50000"/>
                  </a:schemeClr>
                </a:solidFill>
              </a:rPr>
              <a:t>ABC1234</a:t>
            </a:r>
          </a:p>
        </p:txBody>
      </p:sp>
    </p:spTree>
    <p:extLst>
      <p:ext uri="{BB962C8B-B14F-4D97-AF65-F5344CB8AC3E}">
        <p14:creationId xmlns:p14="http://schemas.microsoft.com/office/powerpoint/2010/main" val="134421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Content Placeholder 2">
            <a:extLst>
              <a:ext uri="{FF2B5EF4-FFF2-40B4-BE49-F238E27FC236}">
                <a16:creationId xmlns:a16="http://schemas.microsoft.com/office/drawing/2014/main" id="{9718F5F6-F8D4-4286-A504-67D9C5934C44}"/>
              </a:ext>
            </a:extLst>
          </p:cNvPr>
          <p:cNvSpPr txBox="1">
            <a:spLocks/>
          </p:cNvSpPr>
          <p:nvPr/>
        </p:nvSpPr>
        <p:spPr>
          <a:xfrm>
            <a:off x="3392434" y="2421210"/>
            <a:ext cx="8159485" cy="22664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i="1" dirty="0"/>
              <a:t>With the clinical team:</a:t>
            </a:r>
          </a:p>
          <a:p>
            <a:pPr lvl="1"/>
            <a:r>
              <a:rPr lang="en-GB" sz="2800" dirty="0"/>
              <a:t>In the clinical notes</a:t>
            </a:r>
          </a:p>
          <a:p>
            <a:pPr lvl="1"/>
            <a:r>
              <a:rPr lang="en-GB" sz="2800" dirty="0"/>
              <a:t>Shared at multi-disciplinary team meetings</a:t>
            </a:r>
          </a:p>
          <a:p>
            <a:pPr lvl="1"/>
            <a:r>
              <a:rPr lang="en-GB" sz="2800" dirty="0"/>
              <a:t>Handed-over to future clinical teams/services</a:t>
            </a:r>
          </a:p>
          <a:p>
            <a:pPr lvl="1"/>
            <a:r>
              <a:rPr lang="en-GB" sz="2800" dirty="0"/>
              <a:t>In discharge summaries</a:t>
            </a:r>
          </a:p>
        </p:txBody>
      </p:sp>
      <p:sp>
        <p:nvSpPr>
          <p:cNvPr id="7" name="Title 1">
            <a:extLst>
              <a:ext uri="{FF2B5EF4-FFF2-40B4-BE49-F238E27FC236}">
                <a16:creationId xmlns:a16="http://schemas.microsoft.com/office/drawing/2014/main" id="{5DC2B032-B61B-42D5-8257-E39EB44B10A6}"/>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FFFFFF"/>
                </a:solidFill>
              </a:rPr>
              <a:t>How are predictions shared?</a:t>
            </a:r>
          </a:p>
        </p:txBody>
      </p:sp>
    </p:spTree>
    <p:extLst>
      <p:ext uri="{BB962C8B-B14F-4D97-AF65-F5344CB8AC3E}">
        <p14:creationId xmlns:p14="http://schemas.microsoft.com/office/powerpoint/2010/main" val="28139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8188C03-BE9B-4AFF-9A92-D5E61887D246}"/>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Title 1">
            <a:extLst>
              <a:ext uri="{FF2B5EF4-FFF2-40B4-BE49-F238E27FC236}">
                <a16:creationId xmlns:a16="http://schemas.microsoft.com/office/drawing/2014/main" id="{6DB657FB-9702-4881-9D44-D74DB88908EA}"/>
              </a:ext>
            </a:extLst>
          </p:cNvPr>
          <p:cNvSpPr txBox="1">
            <a:spLocks/>
          </p:cNvSpPr>
          <p:nvPr/>
        </p:nvSpPr>
        <p:spPr>
          <a:xfrm>
            <a:off x="404949" y="216541"/>
            <a:ext cx="11695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t> </a:t>
            </a:r>
            <a:r>
              <a:rPr lang="en-NZ" sz="4000" dirty="0">
                <a:solidFill>
                  <a:schemeClr val="bg1"/>
                </a:solidFill>
              </a:rPr>
              <a:t>PREP2</a:t>
            </a:r>
            <a:r>
              <a:rPr lang="en-NZ" sz="4000" dirty="0"/>
              <a:t>  </a:t>
            </a:r>
            <a:r>
              <a:rPr lang="en-NZ" sz="4000" b="1" dirty="0"/>
              <a:t>development</a:t>
            </a:r>
          </a:p>
        </p:txBody>
      </p:sp>
      <p:sp>
        <p:nvSpPr>
          <p:cNvPr id="48" name="Right Arrow 47"/>
          <p:cNvSpPr/>
          <p:nvPr/>
        </p:nvSpPr>
        <p:spPr>
          <a:xfrm>
            <a:off x="264570" y="4692359"/>
            <a:ext cx="11231259" cy="731520"/>
          </a:xfrm>
          <a:prstGeom prst="rightArrow">
            <a:avLst>
              <a:gd name="adj1" fmla="val 35185"/>
              <a:gd name="adj2" fmla="val 152326"/>
            </a:avLst>
          </a:prstGeom>
          <a:solidFill>
            <a:srgbClr val="009AC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TextBox 48"/>
          <p:cNvSpPr txBox="1"/>
          <p:nvPr/>
        </p:nvSpPr>
        <p:spPr>
          <a:xfrm>
            <a:off x="348084"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2007</a:t>
            </a:r>
          </a:p>
        </p:txBody>
      </p:sp>
      <p:sp>
        <p:nvSpPr>
          <p:cNvPr id="50" name="TextBox 49"/>
          <p:cNvSpPr txBox="1"/>
          <p:nvPr/>
        </p:nvSpPr>
        <p:spPr>
          <a:xfrm>
            <a:off x="1085194"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2008</a:t>
            </a:r>
          </a:p>
        </p:txBody>
      </p:sp>
      <p:sp>
        <p:nvSpPr>
          <p:cNvPr id="51" name="TextBox 50"/>
          <p:cNvSpPr txBox="1"/>
          <p:nvPr/>
        </p:nvSpPr>
        <p:spPr>
          <a:xfrm>
            <a:off x="1822303"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2009</a:t>
            </a:r>
          </a:p>
        </p:txBody>
      </p:sp>
      <p:sp>
        <p:nvSpPr>
          <p:cNvPr id="63" name="TextBox 62"/>
          <p:cNvSpPr txBox="1"/>
          <p:nvPr/>
        </p:nvSpPr>
        <p:spPr>
          <a:xfrm>
            <a:off x="6244959"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2015</a:t>
            </a:r>
          </a:p>
        </p:txBody>
      </p:sp>
      <p:sp>
        <p:nvSpPr>
          <p:cNvPr id="64" name="TextBox 63"/>
          <p:cNvSpPr txBox="1"/>
          <p:nvPr/>
        </p:nvSpPr>
        <p:spPr>
          <a:xfrm>
            <a:off x="2559412"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2010</a:t>
            </a:r>
          </a:p>
        </p:txBody>
      </p:sp>
      <p:sp>
        <p:nvSpPr>
          <p:cNvPr id="65" name="TextBox 64"/>
          <p:cNvSpPr txBox="1"/>
          <p:nvPr/>
        </p:nvSpPr>
        <p:spPr>
          <a:xfrm>
            <a:off x="3296522"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2011</a:t>
            </a:r>
          </a:p>
        </p:txBody>
      </p:sp>
      <p:sp>
        <p:nvSpPr>
          <p:cNvPr id="66" name="TextBox 65"/>
          <p:cNvSpPr txBox="1"/>
          <p:nvPr/>
        </p:nvSpPr>
        <p:spPr>
          <a:xfrm>
            <a:off x="4033631"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2012</a:t>
            </a:r>
          </a:p>
        </p:txBody>
      </p:sp>
      <p:sp>
        <p:nvSpPr>
          <p:cNvPr id="67" name="TextBox 66"/>
          <p:cNvSpPr txBox="1"/>
          <p:nvPr/>
        </p:nvSpPr>
        <p:spPr>
          <a:xfrm>
            <a:off x="4770740"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2013</a:t>
            </a:r>
          </a:p>
        </p:txBody>
      </p:sp>
      <p:sp>
        <p:nvSpPr>
          <p:cNvPr id="68" name="TextBox 67"/>
          <p:cNvSpPr txBox="1"/>
          <p:nvPr/>
        </p:nvSpPr>
        <p:spPr>
          <a:xfrm>
            <a:off x="5507850"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2014</a:t>
            </a:r>
          </a:p>
        </p:txBody>
      </p:sp>
      <p:sp>
        <p:nvSpPr>
          <p:cNvPr id="69" name="TextBox 68"/>
          <p:cNvSpPr txBox="1"/>
          <p:nvPr/>
        </p:nvSpPr>
        <p:spPr>
          <a:xfrm>
            <a:off x="6982068"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2016</a:t>
            </a:r>
          </a:p>
        </p:txBody>
      </p:sp>
      <p:sp>
        <p:nvSpPr>
          <p:cNvPr id="70" name="TextBox 69"/>
          <p:cNvSpPr txBox="1"/>
          <p:nvPr/>
        </p:nvSpPr>
        <p:spPr>
          <a:xfrm>
            <a:off x="7719178"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2017</a:t>
            </a:r>
          </a:p>
        </p:txBody>
      </p:sp>
      <p:sp>
        <p:nvSpPr>
          <p:cNvPr id="71" name="TextBox 70"/>
          <p:cNvSpPr txBox="1"/>
          <p:nvPr/>
        </p:nvSpPr>
        <p:spPr>
          <a:xfrm>
            <a:off x="8456282"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2018</a:t>
            </a:r>
          </a:p>
        </p:txBody>
      </p:sp>
      <p:grpSp>
        <p:nvGrpSpPr>
          <p:cNvPr id="72" name="Group 71"/>
          <p:cNvGrpSpPr/>
          <p:nvPr/>
        </p:nvGrpSpPr>
        <p:grpSpPr>
          <a:xfrm>
            <a:off x="264571" y="3539410"/>
            <a:ext cx="1631427" cy="1325211"/>
            <a:chOff x="809946" y="2274728"/>
            <a:chExt cx="1223570" cy="993908"/>
          </a:xfrm>
        </p:grpSpPr>
        <p:sp>
          <p:nvSpPr>
            <p:cNvPr id="73" name="Rounded Rectangle 72"/>
            <p:cNvSpPr/>
            <p:nvPr/>
          </p:nvSpPr>
          <p:spPr>
            <a:xfrm>
              <a:off x="809946" y="2274728"/>
              <a:ext cx="1223570" cy="695883"/>
            </a:xfrm>
            <a:prstGeom prst="roundRect">
              <a:avLst/>
            </a:prstGeom>
            <a:solidFill>
              <a:schemeClr val="bg1"/>
            </a:solid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Biomarkers identified in 21 chronic patients</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Brain</a:t>
              </a:r>
            </a:p>
          </p:txBody>
        </p:sp>
        <p:cxnSp>
          <p:nvCxnSpPr>
            <p:cNvPr id="74" name="Straight Arrow Connector 73"/>
            <p:cNvCxnSpPr/>
            <p:nvPr/>
          </p:nvCxnSpPr>
          <p:spPr>
            <a:xfrm flipV="1">
              <a:off x="1159620" y="2970611"/>
              <a:ext cx="0" cy="298025"/>
            </a:xfrm>
            <a:prstGeom prst="straightConnector1">
              <a:avLst/>
            </a:prstGeom>
            <a:noFill/>
            <a:ln w="12700" cap="flat" cmpd="sng" algn="ctr">
              <a:solidFill>
                <a:sysClr val="windowText" lastClr="000000"/>
              </a:solidFill>
              <a:prstDash val="solid"/>
              <a:miter lim="800000"/>
              <a:tailEnd type="triangle"/>
            </a:ln>
            <a:effectLst/>
          </p:spPr>
        </p:cxnSp>
      </p:grpSp>
      <p:grpSp>
        <p:nvGrpSpPr>
          <p:cNvPr id="75" name="Group 74"/>
          <p:cNvGrpSpPr/>
          <p:nvPr/>
        </p:nvGrpSpPr>
        <p:grpSpPr>
          <a:xfrm>
            <a:off x="2981400" y="3532488"/>
            <a:ext cx="1631427" cy="1325704"/>
            <a:chOff x="2847568" y="2269537"/>
            <a:chExt cx="1223570" cy="994278"/>
          </a:xfrm>
        </p:grpSpPr>
        <p:sp>
          <p:nvSpPr>
            <p:cNvPr id="76" name="Rounded Rectangle 75"/>
            <p:cNvSpPr/>
            <p:nvPr/>
          </p:nvSpPr>
          <p:spPr>
            <a:xfrm>
              <a:off x="2847568" y="2269537"/>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 developed in 40 subacute patients</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Brain</a:t>
              </a:r>
            </a:p>
          </p:txBody>
        </p:sp>
        <p:cxnSp>
          <p:nvCxnSpPr>
            <p:cNvPr id="77" name="Straight Arrow Connector 76"/>
            <p:cNvCxnSpPr/>
            <p:nvPr/>
          </p:nvCxnSpPr>
          <p:spPr>
            <a:xfrm flipV="1">
              <a:off x="3873600" y="2965790"/>
              <a:ext cx="0" cy="298025"/>
            </a:xfrm>
            <a:prstGeom prst="straightConnector1">
              <a:avLst/>
            </a:prstGeom>
            <a:noFill/>
            <a:ln w="12700" cap="flat" cmpd="sng" algn="ctr">
              <a:solidFill>
                <a:sysClr val="windowText" lastClr="000000"/>
              </a:solidFill>
              <a:prstDash val="solid"/>
              <a:miter lim="800000"/>
              <a:tailEnd type="triangle"/>
            </a:ln>
            <a:effectLst/>
          </p:spPr>
        </p:cxnSp>
      </p:grpSp>
      <p:grpSp>
        <p:nvGrpSpPr>
          <p:cNvPr id="78" name="Group 77"/>
          <p:cNvGrpSpPr/>
          <p:nvPr/>
        </p:nvGrpSpPr>
        <p:grpSpPr>
          <a:xfrm>
            <a:off x="6513399" y="3539051"/>
            <a:ext cx="1805031" cy="1322131"/>
            <a:chOff x="5593587" y="2982150"/>
            <a:chExt cx="1353773" cy="991598"/>
          </a:xfrm>
        </p:grpSpPr>
        <p:sp>
          <p:nvSpPr>
            <p:cNvPr id="79" name="Rounded Rectangle 78"/>
            <p:cNvSpPr/>
            <p:nvPr/>
          </p:nvSpPr>
          <p:spPr>
            <a:xfrm>
              <a:off x="5593587" y="2982150"/>
              <a:ext cx="1353773"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 revised for clinical use in 207 subacute patients</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Ann </a:t>
              </a:r>
              <a:r>
                <a:rPr kumimoji="0" lang="en-NZ" sz="1067" b="0" i="1"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Clin</a:t>
              </a: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NZ" sz="1067" b="0" i="1"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Transl</a:t>
              </a: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NZ" sz="1067" b="0" i="1"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Neurol</a:t>
              </a:r>
              <a:endPar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2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0" name="Straight Arrow Connector 79"/>
            <p:cNvCxnSpPr/>
            <p:nvPr/>
          </p:nvCxnSpPr>
          <p:spPr>
            <a:xfrm flipH="1" flipV="1">
              <a:off x="6703657" y="3680272"/>
              <a:ext cx="9104" cy="293476"/>
            </a:xfrm>
            <a:prstGeom prst="straightConnector1">
              <a:avLst/>
            </a:prstGeom>
            <a:noFill/>
            <a:ln w="12700" cap="flat" cmpd="sng" algn="ctr">
              <a:solidFill>
                <a:sysClr val="windowText" lastClr="000000"/>
              </a:solidFill>
              <a:prstDash val="solid"/>
              <a:miter lim="800000"/>
              <a:tailEnd type="triangle"/>
            </a:ln>
            <a:effectLst/>
          </p:spPr>
        </p:cxnSp>
      </p:grpSp>
      <p:grpSp>
        <p:nvGrpSpPr>
          <p:cNvPr id="81" name="Group 80"/>
          <p:cNvGrpSpPr/>
          <p:nvPr/>
        </p:nvGrpSpPr>
        <p:grpSpPr>
          <a:xfrm>
            <a:off x="4787376" y="3539410"/>
            <a:ext cx="3225241" cy="1319141"/>
            <a:chOff x="4202049" y="2274728"/>
            <a:chExt cx="2418931" cy="989356"/>
          </a:xfrm>
        </p:grpSpPr>
        <p:sp>
          <p:nvSpPr>
            <p:cNvPr id="82" name="Rounded Rectangle 81"/>
            <p:cNvSpPr/>
            <p:nvPr/>
          </p:nvSpPr>
          <p:spPr>
            <a:xfrm>
              <a:off x="4202049" y="2274728"/>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 validated in 192 subacute patients</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Stroke</a:t>
              </a:r>
            </a:p>
          </p:txBody>
        </p:sp>
        <p:cxnSp>
          <p:nvCxnSpPr>
            <p:cNvPr id="83" name="Straight Arrow Connector 82"/>
            <p:cNvCxnSpPr/>
            <p:nvPr/>
          </p:nvCxnSpPr>
          <p:spPr>
            <a:xfrm flipH="1" flipV="1">
              <a:off x="5212498" y="2970612"/>
              <a:ext cx="1408482" cy="293472"/>
            </a:xfrm>
            <a:prstGeom prst="straightConnector1">
              <a:avLst/>
            </a:prstGeom>
            <a:noFill/>
            <a:ln w="12700" cap="flat" cmpd="sng" algn="ctr">
              <a:solidFill>
                <a:sysClr val="windowText" lastClr="000000"/>
              </a:solidFill>
              <a:prstDash val="solid"/>
              <a:miter lim="800000"/>
              <a:tailEnd type="triangle"/>
            </a:ln>
            <a:effectLst/>
          </p:spPr>
        </p:cxnSp>
      </p:grpSp>
      <p:grpSp>
        <p:nvGrpSpPr>
          <p:cNvPr id="84" name="Group 83"/>
          <p:cNvGrpSpPr/>
          <p:nvPr/>
        </p:nvGrpSpPr>
        <p:grpSpPr>
          <a:xfrm>
            <a:off x="7501149" y="2556475"/>
            <a:ext cx="1631426" cy="2308146"/>
            <a:chOff x="6924051" y="2274728"/>
            <a:chExt cx="1223570" cy="1731110"/>
          </a:xfrm>
        </p:grpSpPr>
        <p:sp>
          <p:nvSpPr>
            <p:cNvPr id="85" name="Rounded Rectangle 84"/>
            <p:cNvSpPr/>
            <p:nvPr/>
          </p:nvSpPr>
          <p:spPr>
            <a:xfrm>
              <a:off x="6924051" y="2274728"/>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Verdana" panose="020B0604030504040204" pitchFamily="34" charset="0"/>
                </a:rPr>
                <a:t>PREP2 implemented at ADHB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200" b="0" i="1" u="none" strike="noStrike" kern="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6" name="Straight Arrow Connector 85"/>
            <p:cNvCxnSpPr/>
            <p:nvPr/>
          </p:nvCxnSpPr>
          <p:spPr>
            <a:xfrm flipH="1" flipV="1">
              <a:off x="7796777" y="2976996"/>
              <a:ext cx="12867" cy="1028842"/>
            </a:xfrm>
            <a:prstGeom prst="straightConnector1">
              <a:avLst/>
            </a:prstGeom>
            <a:noFill/>
            <a:ln w="12700" cap="flat" cmpd="sng" algn="ctr">
              <a:solidFill>
                <a:srgbClr val="00B050"/>
              </a:solidFill>
              <a:prstDash val="solid"/>
              <a:miter lim="800000"/>
              <a:tailEnd type="triangle"/>
            </a:ln>
            <a:effectLst/>
          </p:spPr>
        </p:cxnSp>
      </p:grpSp>
      <p:grpSp>
        <p:nvGrpSpPr>
          <p:cNvPr id="87" name="Group 86"/>
          <p:cNvGrpSpPr/>
          <p:nvPr/>
        </p:nvGrpSpPr>
        <p:grpSpPr>
          <a:xfrm>
            <a:off x="2234014" y="5265006"/>
            <a:ext cx="1631427" cy="1322373"/>
            <a:chOff x="2287028" y="3568925"/>
            <a:chExt cx="1223570" cy="991780"/>
          </a:xfrm>
        </p:grpSpPr>
        <p:sp>
          <p:nvSpPr>
            <p:cNvPr id="88" name="Rounded Rectangle 87"/>
            <p:cNvSpPr/>
            <p:nvPr/>
          </p:nvSpPr>
          <p:spPr>
            <a:xfrm>
              <a:off x="2287028" y="3864822"/>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 proposed</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Lancet Neurology</a:t>
              </a:r>
            </a:p>
          </p:txBody>
        </p:sp>
        <p:cxnSp>
          <p:nvCxnSpPr>
            <p:cNvPr id="89" name="Straight Arrow Connector 88"/>
            <p:cNvCxnSpPr/>
            <p:nvPr/>
          </p:nvCxnSpPr>
          <p:spPr>
            <a:xfrm>
              <a:off x="2751864" y="3568925"/>
              <a:ext cx="0" cy="298025"/>
            </a:xfrm>
            <a:prstGeom prst="straightConnector1">
              <a:avLst/>
            </a:prstGeom>
            <a:noFill/>
            <a:ln w="12700" cap="flat" cmpd="sng" algn="ctr">
              <a:solidFill>
                <a:sysClr val="windowText" lastClr="000000"/>
              </a:solidFill>
              <a:prstDash val="solid"/>
              <a:miter lim="800000"/>
              <a:tailEnd type="triangle"/>
            </a:ln>
            <a:effectLst/>
          </p:spPr>
        </p:cxnSp>
      </p:grpSp>
      <p:grpSp>
        <p:nvGrpSpPr>
          <p:cNvPr id="90" name="Group 89"/>
          <p:cNvGrpSpPr/>
          <p:nvPr/>
        </p:nvGrpSpPr>
        <p:grpSpPr>
          <a:xfrm>
            <a:off x="6621863" y="5265006"/>
            <a:ext cx="1631427" cy="1322373"/>
            <a:chOff x="5577915" y="3568925"/>
            <a:chExt cx="1223570" cy="991780"/>
          </a:xfrm>
        </p:grpSpPr>
        <p:sp>
          <p:nvSpPr>
            <p:cNvPr id="91" name="Rounded Rectangle 90"/>
            <p:cNvSpPr/>
            <p:nvPr/>
          </p:nvSpPr>
          <p:spPr>
            <a:xfrm>
              <a:off x="5577915" y="3864822"/>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Biomarkers of motor recovery reviewed</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Lancet Neurology</a:t>
              </a:r>
            </a:p>
          </p:txBody>
        </p:sp>
        <p:cxnSp>
          <p:nvCxnSpPr>
            <p:cNvPr id="92" name="Straight Arrow Connector 91"/>
            <p:cNvCxnSpPr/>
            <p:nvPr/>
          </p:nvCxnSpPr>
          <p:spPr>
            <a:xfrm>
              <a:off x="6631221" y="3568925"/>
              <a:ext cx="0" cy="298025"/>
            </a:xfrm>
            <a:prstGeom prst="straightConnector1">
              <a:avLst/>
            </a:prstGeom>
            <a:noFill/>
            <a:ln w="12700" cap="flat" cmpd="sng" algn="ctr">
              <a:solidFill>
                <a:sysClr val="windowText" lastClr="000000"/>
              </a:solidFill>
              <a:prstDash val="solid"/>
              <a:miter lim="800000"/>
              <a:tailEnd type="triangle"/>
            </a:ln>
            <a:effectLst/>
          </p:spPr>
        </p:cxnSp>
      </p:grpSp>
      <p:grpSp>
        <p:nvGrpSpPr>
          <p:cNvPr id="93" name="Group 92"/>
          <p:cNvGrpSpPr/>
          <p:nvPr/>
        </p:nvGrpSpPr>
        <p:grpSpPr>
          <a:xfrm>
            <a:off x="8416711" y="5265006"/>
            <a:ext cx="1631427" cy="1322373"/>
            <a:chOff x="6924051" y="3568925"/>
            <a:chExt cx="1223570" cy="991780"/>
          </a:xfrm>
        </p:grpSpPr>
        <p:sp>
          <p:nvSpPr>
            <p:cNvPr id="94" name="Rounded Rectangle 93"/>
            <p:cNvSpPr/>
            <p:nvPr/>
          </p:nvSpPr>
          <p:spPr>
            <a:xfrm>
              <a:off x="6924051" y="3864822"/>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Implementation of PREP2</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NeuroRehabilitation</a:t>
              </a:r>
              <a:endPar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5" name="Straight Arrow Connector 94"/>
            <p:cNvCxnSpPr/>
            <p:nvPr/>
          </p:nvCxnSpPr>
          <p:spPr>
            <a:xfrm>
              <a:off x="7171411" y="3568925"/>
              <a:ext cx="0" cy="298025"/>
            </a:xfrm>
            <a:prstGeom prst="straightConnector1">
              <a:avLst/>
            </a:prstGeom>
            <a:noFill/>
            <a:ln w="12700" cap="flat" cmpd="sng" algn="ctr">
              <a:solidFill>
                <a:sysClr val="windowText" lastClr="000000"/>
              </a:solidFill>
              <a:prstDash val="solid"/>
              <a:miter lim="800000"/>
              <a:tailEnd type="triangle"/>
            </a:ln>
            <a:effectLst/>
          </p:spPr>
        </p:cxnSp>
      </p:grpSp>
      <p:sp>
        <p:nvSpPr>
          <p:cNvPr id="96" name="TextBox 95"/>
          <p:cNvSpPr txBox="1"/>
          <p:nvPr/>
        </p:nvSpPr>
        <p:spPr>
          <a:xfrm>
            <a:off x="9202611" y="4864621"/>
            <a:ext cx="911016" cy="338554"/>
          </a:xfrm>
          <a:prstGeom prst="rect">
            <a:avLst/>
          </a:prstGeom>
        </p:spPr>
        <p:txBody>
          <a:bodyPr vert="horz" wrap="square" rtlCol="0">
            <a:spAutoFit/>
          </a:bodyPr>
          <a:lstStyle/>
          <a:p>
            <a:r>
              <a:rPr lang="en-NZ" sz="1600" dirty="0">
                <a:solidFill>
                  <a:prstClr val="white"/>
                </a:solidFill>
                <a:latin typeface="Verdana" panose="020B0604030504040204" pitchFamily="34" charset="0"/>
                <a:ea typeface="Verdana" panose="020B0604030504040204" pitchFamily="34" charset="0"/>
                <a:cs typeface="Verdana" panose="020B0604030504040204" pitchFamily="34" charset="0"/>
              </a:rPr>
              <a:t>2019</a:t>
            </a:r>
          </a:p>
        </p:txBody>
      </p:sp>
      <p:grpSp>
        <p:nvGrpSpPr>
          <p:cNvPr id="97" name="Group 96"/>
          <p:cNvGrpSpPr/>
          <p:nvPr/>
        </p:nvGrpSpPr>
        <p:grpSpPr>
          <a:xfrm>
            <a:off x="9317542" y="2560343"/>
            <a:ext cx="1631426" cy="2304278"/>
            <a:chOff x="6924051" y="2274728"/>
            <a:chExt cx="1223570" cy="1728208"/>
          </a:xfrm>
        </p:grpSpPr>
        <p:sp>
          <p:nvSpPr>
            <p:cNvPr id="98" name="Rounded Rectangle 97"/>
            <p:cNvSpPr/>
            <p:nvPr/>
          </p:nvSpPr>
          <p:spPr>
            <a:xfrm>
              <a:off x="6924051" y="2274728"/>
              <a:ext cx="1223570"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Verdana" panose="020B0604030504040204" pitchFamily="34" charset="0"/>
                </a:rPr>
                <a:t>PREP2 implemented at WDHB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200" b="0" i="1" u="none" strike="noStrike" kern="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9" name="Straight Arrow Connector 98"/>
            <p:cNvCxnSpPr>
              <a:stCxn id="96" idx="0"/>
            </p:cNvCxnSpPr>
            <p:nvPr/>
          </p:nvCxnSpPr>
          <p:spPr>
            <a:xfrm flipH="1" flipV="1">
              <a:off x="7087418" y="2966059"/>
              <a:ext cx="8071" cy="1036877"/>
            </a:xfrm>
            <a:prstGeom prst="straightConnector1">
              <a:avLst/>
            </a:prstGeom>
            <a:noFill/>
            <a:ln w="12700" cap="flat" cmpd="sng" algn="ctr">
              <a:solidFill>
                <a:srgbClr val="00B050"/>
              </a:solidFill>
              <a:prstDash val="solid"/>
              <a:miter lim="800000"/>
              <a:tailEnd type="triangle"/>
            </a:ln>
            <a:effectLst/>
          </p:spPr>
        </p:cxnSp>
      </p:grpSp>
      <p:grpSp>
        <p:nvGrpSpPr>
          <p:cNvPr id="100" name="Group 99"/>
          <p:cNvGrpSpPr/>
          <p:nvPr/>
        </p:nvGrpSpPr>
        <p:grpSpPr>
          <a:xfrm>
            <a:off x="9546158" y="3542490"/>
            <a:ext cx="2086121" cy="1322131"/>
            <a:chOff x="5382771" y="2982150"/>
            <a:chExt cx="1564589" cy="991598"/>
          </a:xfrm>
        </p:grpSpPr>
        <p:sp>
          <p:nvSpPr>
            <p:cNvPr id="101" name="Rounded Rectangle 100"/>
            <p:cNvSpPr/>
            <p:nvPr/>
          </p:nvSpPr>
          <p:spPr>
            <a:xfrm>
              <a:off x="5593587" y="2982150"/>
              <a:ext cx="1353773" cy="695883"/>
            </a:xfrm>
            <a:prstGeom prst="roundRect">
              <a:avLst/>
            </a:prstGeom>
            <a:noFill/>
            <a:ln w="6350" cap="flat" cmpd="sng" algn="ctr">
              <a:solidFill>
                <a:sysClr val="windowText" lastClr="000000"/>
              </a:solidFill>
              <a:prstDash val="solid"/>
              <a:miter lim="800000"/>
            </a:ln>
            <a:effectLst/>
          </p:spPr>
          <p:txBody>
            <a:bodyPr lIns="48000" tIns="48000" rIns="48000" bIns="4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3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PREP2 predictions accurate at 2 years post-stroke</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067"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NNR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2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2" name="Straight Arrow Connector 101"/>
            <p:cNvCxnSpPr>
              <a:stCxn id="96" idx="0"/>
            </p:cNvCxnSpPr>
            <p:nvPr/>
          </p:nvCxnSpPr>
          <p:spPr>
            <a:xfrm flipV="1">
              <a:off x="5382771" y="3667811"/>
              <a:ext cx="309777" cy="305937"/>
            </a:xfrm>
            <a:prstGeom prst="straightConnector1">
              <a:avLst/>
            </a:prstGeom>
            <a:noFill/>
            <a:ln w="12700" cap="flat" cmpd="sng" algn="ctr">
              <a:solidFill>
                <a:sysClr val="windowText" lastClr="000000"/>
              </a:solidFill>
              <a:prstDash val="solid"/>
              <a:miter lim="800000"/>
              <a:tailEnd type="triangle"/>
            </a:ln>
            <a:effectLst/>
          </p:spPr>
        </p:cxnSp>
      </p:grpSp>
      <p:sp>
        <p:nvSpPr>
          <p:cNvPr id="52" name="Content Placeholder 2">
            <a:extLst>
              <a:ext uri="{FF2B5EF4-FFF2-40B4-BE49-F238E27FC236}">
                <a16:creationId xmlns:a16="http://schemas.microsoft.com/office/drawing/2014/main" id="{3C7695FA-B93B-4666-976E-7A521225B9F8}"/>
              </a:ext>
            </a:extLst>
          </p:cNvPr>
          <p:cNvSpPr txBox="1">
            <a:spLocks/>
          </p:cNvSpPr>
          <p:nvPr/>
        </p:nvSpPr>
        <p:spPr>
          <a:xfrm>
            <a:off x="2255939" y="1157545"/>
            <a:ext cx="9125268" cy="149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000" dirty="0">
                <a:ea typeface="Verdana" panose="020B0604030504040204" pitchFamily="34" charset="0"/>
                <a:cs typeface="Calibri" panose="020F0502020204030204" pitchFamily="34" charset="0"/>
              </a:rPr>
              <a:t>Predictions based on clinical assessment alone are difficult</a:t>
            </a:r>
            <a:br>
              <a:rPr lang="en-NZ" sz="3000" dirty="0">
                <a:ea typeface="Verdana" panose="020B0604030504040204" pitchFamily="34" charset="0"/>
                <a:cs typeface="Calibri" panose="020F0502020204030204" pitchFamily="34" charset="0"/>
              </a:rPr>
            </a:br>
            <a:r>
              <a:rPr lang="en-US" sz="1700" dirty="0"/>
              <a:t>Nijland et al., </a:t>
            </a:r>
            <a:r>
              <a:rPr lang="en-US" sz="1700" i="1" dirty="0"/>
              <a:t>Physical Therapy </a:t>
            </a:r>
            <a:r>
              <a:rPr lang="en-US" sz="1700" dirty="0"/>
              <a:t>2013</a:t>
            </a:r>
          </a:p>
          <a:p>
            <a:pPr marL="0" indent="0">
              <a:buNone/>
            </a:pPr>
            <a:endParaRPr lang="en-NZ" sz="3000" dirty="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2071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itle 1">
            <a:extLst>
              <a:ext uri="{FF2B5EF4-FFF2-40B4-BE49-F238E27FC236}">
                <a16:creationId xmlns:a16="http://schemas.microsoft.com/office/drawing/2014/main" id="{549BA97E-2568-4288-84D6-E494477B7756}"/>
              </a:ext>
            </a:extLst>
          </p:cNvPr>
          <p:cNvSpPr txBox="1">
            <a:spLocks/>
          </p:cNvSpPr>
          <p:nvPr/>
        </p:nvSpPr>
        <p:spPr>
          <a:xfrm>
            <a:off x="2286623" y="0"/>
            <a:ext cx="32421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Implications</a:t>
            </a:r>
          </a:p>
        </p:txBody>
      </p:sp>
      <p:sp>
        <p:nvSpPr>
          <p:cNvPr id="9" name="Rectangle 5">
            <a:extLst>
              <a:ext uri="{FF2B5EF4-FFF2-40B4-BE49-F238E27FC236}">
                <a16:creationId xmlns:a16="http://schemas.microsoft.com/office/drawing/2014/main" id="{88144A3B-EC2E-4976-BE3B-C63AAB9C3FD9}"/>
              </a:ext>
            </a:extLst>
          </p:cNvPr>
          <p:cNvSpPr txBox="1">
            <a:spLocks noChangeArrowheads="1"/>
          </p:cNvSpPr>
          <p:nvPr/>
        </p:nvSpPr>
        <p:spPr bwMode="auto">
          <a:xfrm>
            <a:off x="2439023" y="1477964"/>
            <a:ext cx="9371978" cy="41303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NZ" dirty="0">
                <a:ea typeface="Verdana" panose="020B0604030504040204" pitchFamily="34" charset="0"/>
                <a:cs typeface="Calibri" panose="020F0502020204030204" pitchFamily="34" charset="0"/>
              </a:rPr>
              <a:t>PREP2 prediction information can help with realistic goal setting and discharge planning for clinicians and patients</a:t>
            </a:r>
          </a:p>
          <a:p>
            <a:pPr>
              <a:lnSpc>
                <a:spcPct val="150000"/>
              </a:lnSpc>
            </a:pPr>
            <a:r>
              <a:rPr lang="en-NZ" dirty="0">
                <a:ea typeface="Verdana" panose="020B0604030504040204" pitchFamily="34" charset="0"/>
                <a:cs typeface="Calibri" panose="020F0502020204030204" pitchFamily="34" charset="0"/>
              </a:rPr>
              <a:t>Information isn’t useful unless we use it!</a:t>
            </a:r>
          </a:p>
          <a:p>
            <a:pPr>
              <a:lnSpc>
                <a:spcPct val="150000"/>
              </a:lnSpc>
            </a:pPr>
            <a:r>
              <a:rPr lang="en-NZ" dirty="0">
                <a:ea typeface="Verdana" panose="020B0604030504040204" pitchFamily="34" charset="0"/>
                <a:cs typeface="Calibri" panose="020F0502020204030204" pitchFamily="34" charset="0"/>
              </a:rPr>
              <a:t>Team all need to be the same page</a:t>
            </a:r>
          </a:p>
          <a:p>
            <a:pPr>
              <a:lnSpc>
                <a:spcPct val="150000"/>
              </a:lnSpc>
            </a:pPr>
            <a:r>
              <a:rPr lang="en-NZ" dirty="0">
                <a:ea typeface="Verdana" panose="020B0604030504040204" pitchFamily="34" charset="0"/>
                <a:cs typeface="Calibri" panose="020F0502020204030204" pitchFamily="34" charset="0"/>
              </a:rPr>
              <a:t>Consistent message</a:t>
            </a:r>
          </a:p>
          <a:p>
            <a:pPr>
              <a:lnSpc>
                <a:spcPct val="150000"/>
              </a:lnSpc>
            </a:pPr>
            <a:r>
              <a:rPr lang="en-US" altLang="en-US" dirty="0"/>
              <a:t>Information needs to travel with the patient</a:t>
            </a:r>
          </a:p>
        </p:txBody>
      </p:sp>
    </p:spTree>
    <p:extLst>
      <p:ext uri="{BB962C8B-B14F-4D97-AF65-F5344CB8AC3E}">
        <p14:creationId xmlns:p14="http://schemas.microsoft.com/office/powerpoint/2010/main" val="20290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2D95A0-88C6-446A-A7D0-385ADCEC4DA5}"/>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28" name="Picture 4" descr="Image result for thank you image free">
            <a:extLst>
              <a:ext uri="{FF2B5EF4-FFF2-40B4-BE49-F238E27FC236}">
                <a16:creationId xmlns:a16="http://schemas.microsoft.com/office/drawing/2014/main" id="{CE587C07-77DD-444F-9C57-D39490C9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994" y="1125748"/>
            <a:ext cx="6809573" cy="409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Rectangle 5">
            <a:extLst>
              <a:ext uri="{FF2B5EF4-FFF2-40B4-BE49-F238E27FC236}">
                <a16:creationId xmlns:a16="http://schemas.microsoft.com/office/drawing/2014/main" id="{7C894251-FB9D-433E-B7D0-679BC38587DB}"/>
              </a:ext>
            </a:extLst>
          </p:cNvPr>
          <p:cNvSpPr txBox="1">
            <a:spLocks noChangeArrowheads="1"/>
          </p:cNvSpPr>
          <p:nvPr/>
        </p:nvSpPr>
        <p:spPr bwMode="auto">
          <a:xfrm>
            <a:off x="2383486" y="220076"/>
            <a:ext cx="9454754" cy="2799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NZ" sz="3200" dirty="0"/>
              <a:t>We are presenting PREP2 information to staff throughout the continuum of patient care</a:t>
            </a:r>
          </a:p>
          <a:p>
            <a:pPr>
              <a:lnSpc>
                <a:spcPct val="150000"/>
              </a:lnSpc>
            </a:pPr>
            <a:r>
              <a:rPr lang="en-NZ" sz="3200" dirty="0">
                <a:solidFill>
                  <a:srgbClr val="000000"/>
                </a:solidFill>
                <a:ea typeface="Verdana" panose="020B0604030504040204" pitchFamily="34" charset="0"/>
                <a:cs typeface="Calibri" panose="020F0502020204030204" pitchFamily="34" charset="0"/>
              </a:rPr>
              <a:t>We’ll check in on how things are going</a:t>
            </a:r>
          </a:p>
          <a:p>
            <a:pPr>
              <a:lnSpc>
                <a:spcPct val="150000"/>
              </a:lnSpc>
            </a:pPr>
            <a:r>
              <a:rPr lang="en-NZ" sz="3200" dirty="0">
                <a:solidFill>
                  <a:srgbClr val="000000"/>
                </a:solidFill>
                <a:ea typeface="Verdana" panose="020B0604030504040204" pitchFamily="34" charset="0"/>
                <a:cs typeface="Calibri" panose="020F0502020204030204" pitchFamily="34" charset="0"/>
              </a:rPr>
              <a:t>We’ll share any updates as required</a:t>
            </a:r>
            <a:endParaRPr lang="en-NZ" sz="3200" dirty="0">
              <a:solidFill>
                <a:srgbClr val="FF0000"/>
              </a:solidFill>
              <a:ea typeface="Verdana" panose="020B0604030504040204" pitchFamily="34" charset="0"/>
              <a:cs typeface="Calibri" panose="020F0502020204030204" pitchFamily="34" charset="0"/>
            </a:endParaRPr>
          </a:p>
          <a:p>
            <a:endParaRPr lang="en-NZ" sz="3200" dirty="0">
              <a:solidFill>
                <a:srgbClr val="FF0000"/>
              </a:solidFill>
              <a:ea typeface="Verdana" panose="020B0604030504040204" pitchFamily="34" charset="0"/>
              <a:cs typeface="Calibri" panose="020F0502020204030204" pitchFamily="34" charset="0"/>
            </a:endParaRPr>
          </a:p>
          <a:p>
            <a:endParaRPr lang="en-NZ" sz="3200" dirty="0">
              <a:solidFill>
                <a:srgbClr val="FF0000"/>
              </a:solidFill>
              <a:ea typeface="Verdana" panose="020B0604030504040204" pitchFamily="34" charset="0"/>
              <a:cs typeface="Calibri" panose="020F0502020204030204" pitchFamily="34" charset="0"/>
            </a:endParaRPr>
          </a:p>
          <a:p>
            <a:pPr lvl="1"/>
            <a:endParaRPr lang="en-NZ" sz="3200" dirty="0">
              <a:ea typeface="Verdana" panose="020B0604030504040204" pitchFamily="34" charset="0"/>
              <a:cs typeface="Calibri" panose="020F0502020204030204" pitchFamily="34" charset="0"/>
            </a:endParaRPr>
          </a:p>
          <a:p>
            <a:endParaRPr lang="en-NZ" sz="3200" dirty="0">
              <a:ea typeface="Verdana" panose="020B0604030504040204" pitchFamily="34" charset="0"/>
              <a:cs typeface="Calibri" panose="020F0502020204030204" pitchFamily="34" charset="0"/>
            </a:endParaRPr>
          </a:p>
          <a:p>
            <a:endParaRPr lang="en-NZ" sz="3200" dirty="0">
              <a:latin typeface="Verdana" panose="020B0604030504040204" pitchFamily="34" charset="0"/>
              <a:ea typeface="Verdana" panose="020B0604030504040204" pitchFamily="34" charset="0"/>
              <a:cs typeface="Verdana" panose="020B0604030504040204" pitchFamily="34" charset="0"/>
            </a:endParaRPr>
          </a:p>
          <a:p>
            <a:endParaRPr lang="en-NZ" sz="3200" dirty="0">
              <a:latin typeface="Verdana" panose="020B0604030504040204" pitchFamily="34" charset="0"/>
              <a:ea typeface="Verdana" panose="020B0604030504040204" pitchFamily="34" charset="0"/>
              <a:cs typeface="Verdana" panose="020B0604030504040204" pitchFamily="34" charset="0"/>
            </a:endParaRPr>
          </a:p>
          <a:p>
            <a:endParaRPr lang="en-NZ" sz="3200" dirty="0">
              <a:latin typeface="Verdana" panose="020B0604030504040204" pitchFamily="34" charset="0"/>
              <a:ea typeface="Verdana" panose="020B0604030504040204" pitchFamily="34" charset="0"/>
              <a:cs typeface="Verdana" panose="020B0604030504040204" pitchFamily="34" charset="0"/>
            </a:endParaRPr>
          </a:p>
          <a:p>
            <a:endParaRPr lang="en-NZ" sz="32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sz="3200" dirty="0">
              <a:solidFill>
                <a:srgbClr val="0050A0"/>
              </a:solidFill>
            </a:endParaRPr>
          </a:p>
        </p:txBody>
      </p:sp>
      <p:sp>
        <p:nvSpPr>
          <p:cNvPr id="13" name="Title 1">
            <a:extLst>
              <a:ext uri="{FF2B5EF4-FFF2-40B4-BE49-F238E27FC236}">
                <a16:creationId xmlns:a16="http://schemas.microsoft.com/office/drawing/2014/main" id="{FEE4A301-D048-4D98-A0DB-61B80E662470}"/>
              </a:ext>
            </a:extLst>
          </p:cNvPr>
          <p:cNvSpPr txBox="1">
            <a:spLocks/>
          </p:cNvSpPr>
          <p:nvPr/>
        </p:nvSpPr>
        <p:spPr>
          <a:xfrm>
            <a:off x="239592" y="205251"/>
            <a:ext cx="1922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900" dirty="0">
                <a:solidFill>
                  <a:schemeClr val="bg1"/>
                </a:solidFill>
              </a:rPr>
              <a:t>What’s next?</a:t>
            </a:r>
          </a:p>
        </p:txBody>
      </p:sp>
      <p:sp>
        <p:nvSpPr>
          <p:cNvPr id="14" name="Title 1">
            <a:extLst>
              <a:ext uri="{FF2B5EF4-FFF2-40B4-BE49-F238E27FC236}">
                <a16:creationId xmlns:a16="http://schemas.microsoft.com/office/drawing/2014/main" id="{FBEE08F6-C50D-4496-8E06-FE59E63E4747}"/>
              </a:ext>
            </a:extLst>
          </p:cNvPr>
          <p:cNvSpPr txBox="1">
            <a:spLocks/>
          </p:cNvSpPr>
          <p:nvPr/>
        </p:nvSpPr>
        <p:spPr>
          <a:xfrm>
            <a:off x="3988000" y="5398039"/>
            <a:ext cx="62457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latin typeface="+mn-lt"/>
              </a:rPr>
              <a:t>*</a:t>
            </a:r>
            <a:r>
              <a:rPr lang="en-NZ" sz="4000" dirty="0">
                <a:solidFill>
                  <a:srgbClr val="FF0000"/>
                </a:solidFill>
                <a:latin typeface="+mn-lt"/>
              </a:rPr>
              <a:t>Name</a:t>
            </a:r>
            <a:r>
              <a:rPr lang="en-NZ" sz="4000" dirty="0">
                <a:latin typeface="+mn-lt"/>
              </a:rPr>
              <a:t>*   *</a:t>
            </a:r>
            <a:r>
              <a:rPr lang="en-NZ" sz="4000" dirty="0">
                <a:solidFill>
                  <a:srgbClr val="FF0000"/>
                </a:solidFill>
                <a:latin typeface="+mn-lt"/>
              </a:rPr>
              <a:t>Email</a:t>
            </a:r>
            <a:r>
              <a:rPr lang="en-NZ" sz="4000" dirty="0">
                <a:latin typeface="+mn-lt"/>
              </a:rPr>
              <a:t>*  *</a:t>
            </a:r>
            <a:r>
              <a:rPr lang="en-NZ" sz="4000" dirty="0">
                <a:solidFill>
                  <a:srgbClr val="FF0000"/>
                </a:solidFill>
                <a:latin typeface="+mn-lt"/>
              </a:rPr>
              <a:t>Phone</a:t>
            </a:r>
            <a:r>
              <a:rPr lang="en-NZ" sz="4000" dirty="0">
                <a:latin typeface="+mn-lt"/>
              </a:rPr>
              <a:t>*</a:t>
            </a:r>
          </a:p>
        </p:txBody>
      </p:sp>
      <p:grpSp>
        <p:nvGrpSpPr>
          <p:cNvPr id="15" name="Group 14">
            <a:extLst>
              <a:ext uri="{FF2B5EF4-FFF2-40B4-BE49-F238E27FC236}">
                <a16:creationId xmlns:a16="http://schemas.microsoft.com/office/drawing/2014/main" id="{98FC3DA8-A99C-4990-AE06-6E53DA52EED2}"/>
              </a:ext>
            </a:extLst>
          </p:cNvPr>
          <p:cNvGrpSpPr/>
          <p:nvPr/>
        </p:nvGrpSpPr>
        <p:grpSpPr>
          <a:xfrm>
            <a:off x="2264121" y="3417733"/>
            <a:ext cx="10393357" cy="2156740"/>
            <a:chOff x="2264121" y="2533813"/>
            <a:chExt cx="10393357" cy="2156740"/>
          </a:xfrm>
        </p:grpSpPr>
        <p:sp>
          <p:nvSpPr>
            <p:cNvPr id="16" name="Title 1">
              <a:extLst>
                <a:ext uri="{FF2B5EF4-FFF2-40B4-BE49-F238E27FC236}">
                  <a16:creationId xmlns:a16="http://schemas.microsoft.com/office/drawing/2014/main" id="{C89D1DAE-D011-43ED-8E05-44FE0B7D300B}"/>
                </a:ext>
              </a:extLst>
            </p:cNvPr>
            <p:cNvSpPr txBox="1">
              <a:spLocks/>
            </p:cNvSpPr>
            <p:nvPr/>
          </p:nvSpPr>
          <p:spPr>
            <a:xfrm>
              <a:off x="5216919" y="2533813"/>
              <a:ext cx="62457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u="sng" dirty="0"/>
                <a:t>www.presto.auckland.ac.nz</a:t>
              </a:r>
            </a:p>
          </p:txBody>
        </p:sp>
        <p:pic>
          <p:nvPicPr>
            <p:cNvPr id="18" name="Picture 17">
              <a:extLst>
                <a:ext uri="{FF2B5EF4-FFF2-40B4-BE49-F238E27FC236}">
                  <a16:creationId xmlns:a16="http://schemas.microsoft.com/office/drawing/2014/main" id="{4C246141-BEF3-4E84-B22E-B5715C94DD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64121" y="2931556"/>
              <a:ext cx="2814635" cy="674078"/>
            </a:xfrm>
            <a:prstGeom prst="rect">
              <a:avLst/>
            </a:prstGeom>
          </p:spPr>
        </p:pic>
        <p:pic>
          <p:nvPicPr>
            <p:cNvPr id="19" name="Picture 18">
              <a:extLst>
                <a:ext uri="{FF2B5EF4-FFF2-40B4-BE49-F238E27FC236}">
                  <a16:creationId xmlns:a16="http://schemas.microsoft.com/office/drawing/2014/main" id="{353A10EA-3A89-4712-AD7D-8FFDD7AEDF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67401" y="3789867"/>
              <a:ext cx="2949518" cy="660370"/>
            </a:xfrm>
            <a:prstGeom prst="rect">
              <a:avLst/>
            </a:prstGeom>
          </p:spPr>
        </p:pic>
        <p:sp>
          <p:nvSpPr>
            <p:cNvPr id="20" name="Title 1">
              <a:extLst>
                <a:ext uri="{FF2B5EF4-FFF2-40B4-BE49-F238E27FC236}">
                  <a16:creationId xmlns:a16="http://schemas.microsoft.com/office/drawing/2014/main" id="{8B28D40D-A2A5-428F-A82D-1264E6BF0A2A}"/>
                </a:ext>
              </a:extLst>
            </p:cNvPr>
            <p:cNvSpPr txBox="1">
              <a:spLocks/>
            </p:cNvSpPr>
            <p:nvPr/>
          </p:nvSpPr>
          <p:spPr>
            <a:xfrm>
              <a:off x="5216919" y="3364990"/>
              <a:ext cx="74405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u="sng" dirty="0"/>
                <a:t>www.preptraining.auckland.ac.nz</a:t>
              </a:r>
            </a:p>
          </p:txBody>
        </p:sp>
      </p:grpSp>
    </p:spTree>
    <p:extLst>
      <p:ext uri="{BB962C8B-B14F-4D97-AF65-F5344CB8AC3E}">
        <p14:creationId xmlns:p14="http://schemas.microsoft.com/office/powerpoint/2010/main" val="14306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3ADE39-CB61-4657-85EF-3689834A655E}"/>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a:extLst>
              <a:ext uri="{FF2B5EF4-FFF2-40B4-BE49-F238E27FC236}">
                <a16:creationId xmlns:a16="http://schemas.microsoft.com/office/drawing/2014/main" id="{5DC2B032-B61B-42D5-8257-E39EB44B10A6}"/>
              </a:ext>
            </a:extLst>
          </p:cNvPr>
          <p:cNvSpPr txBox="1">
            <a:spLocks/>
          </p:cNvSpPr>
          <p:nvPr/>
        </p:nvSpPr>
        <p:spPr>
          <a:xfrm>
            <a:off x="5202846" y="144783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FFFFFF"/>
                </a:solidFill>
              </a:rPr>
              <a:t>Questions?</a:t>
            </a:r>
          </a:p>
        </p:txBody>
      </p:sp>
      <p:sp>
        <p:nvSpPr>
          <p:cNvPr id="5" name="Title 1">
            <a:extLst>
              <a:ext uri="{FF2B5EF4-FFF2-40B4-BE49-F238E27FC236}">
                <a16:creationId xmlns:a16="http://schemas.microsoft.com/office/drawing/2014/main" id="{1188354E-4728-408E-874D-AA78CDE874C7}"/>
              </a:ext>
            </a:extLst>
          </p:cNvPr>
          <p:cNvSpPr txBox="1">
            <a:spLocks/>
          </p:cNvSpPr>
          <p:nvPr/>
        </p:nvSpPr>
        <p:spPr>
          <a:xfrm>
            <a:off x="4832337" y="5023142"/>
            <a:ext cx="6245727" cy="582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u="sng" dirty="0"/>
              <a:t>www.presto.auckland.ac.nz</a:t>
            </a:r>
          </a:p>
        </p:txBody>
      </p:sp>
      <p:pic>
        <p:nvPicPr>
          <p:cNvPr id="6" name="Picture 5">
            <a:extLst>
              <a:ext uri="{FF2B5EF4-FFF2-40B4-BE49-F238E27FC236}">
                <a16:creationId xmlns:a16="http://schemas.microsoft.com/office/drawing/2014/main" id="{0535F6AB-7358-44CE-9B43-F64A044EDA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374761" y="5103305"/>
            <a:ext cx="2231108" cy="534329"/>
          </a:xfrm>
          <a:prstGeom prst="rect">
            <a:avLst/>
          </a:prstGeom>
        </p:spPr>
      </p:pic>
      <p:sp>
        <p:nvSpPr>
          <p:cNvPr id="8" name="Title 1">
            <a:extLst>
              <a:ext uri="{FF2B5EF4-FFF2-40B4-BE49-F238E27FC236}">
                <a16:creationId xmlns:a16="http://schemas.microsoft.com/office/drawing/2014/main" id="{DDC5DE7C-C3C2-4B8D-BBE3-B36C11B4B258}"/>
              </a:ext>
            </a:extLst>
          </p:cNvPr>
          <p:cNvSpPr txBox="1">
            <a:spLocks/>
          </p:cNvSpPr>
          <p:nvPr/>
        </p:nvSpPr>
        <p:spPr>
          <a:xfrm>
            <a:off x="2309221" y="6227817"/>
            <a:ext cx="6245727" cy="53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dirty="0">
                <a:latin typeface="+mn-lt"/>
              </a:rPr>
              <a:t>*</a:t>
            </a:r>
            <a:r>
              <a:rPr lang="en-NZ" sz="2800" dirty="0">
                <a:solidFill>
                  <a:srgbClr val="FF0000"/>
                </a:solidFill>
                <a:latin typeface="+mn-lt"/>
              </a:rPr>
              <a:t>Name</a:t>
            </a:r>
            <a:r>
              <a:rPr lang="en-NZ" sz="2800" dirty="0">
                <a:latin typeface="+mn-lt"/>
              </a:rPr>
              <a:t>*   *</a:t>
            </a:r>
            <a:r>
              <a:rPr lang="en-NZ" sz="2800" dirty="0">
                <a:solidFill>
                  <a:srgbClr val="FF0000"/>
                </a:solidFill>
                <a:latin typeface="+mn-lt"/>
              </a:rPr>
              <a:t>Email</a:t>
            </a:r>
            <a:r>
              <a:rPr lang="en-NZ" sz="2800" dirty="0">
                <a:latin typeface="+mn-lt"/>
              </a:rPr>
              <a:t>*  *</a:t>
            </a:r>
            <a:r>
              <a:rPr lang="en-NZ" sz="2800" dirty="0">
                <a:solidFill>
                  <a:srgbClr val="FF0000"/>
                </a:solidFill>
                <a:latin typeface="+mn-lt"/>
              </a:rPr>
              <a:t>Phone</a:t>
            </a:r>
            <a:r>
              <a:rPr lang="en-NZ" sz="2800" dirty="0">
                <a:latin typeface="+mn-lt"/>
              </a:rPr>
              <a:t>*</a:t>
            </a:r>
          </a:p>
        </p:txBody>
      </p:sp>
      <p:pic>
        <p:nvPicPr>
          <p:cNvPr id="9" name="Picture 8">
            <a:extLst>
              <a:ext uri="{FF2B5EF4-FFF2-40B4-BE49-F238E27FC236}">
                <a16:creationId xmlns:a16="http://schemas.microsoft.com/office/drawing/2014/main" id="{62B18CB3-D864-4144-B5D6-7D17EBB6E70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445772" y="5634850"/>
            <a:ext cx="2386565" cy="534330"/>
          </a:xfrm>
          <a:prstGeom prst="rect">
            <a:avLst/>
          </a:prstGeom>
        </p:spPr>
      </p:pic>
      <p:sp>
        <p:nvSpPr>
          <p:cNvPr id="10" name="Title 1">
            <a:extLst>
              <a:ext uri="{FF2B5EF4-FFF2-40B4-BE49-F238E27FC236}">
                <a16:creationId xmlns:a16="http://schemas.microsoft.com/office/drawing/2014/main" id="{8F07AA4D-16F3-4242-8C32-7121E0E9426F}"/>
              </a:ext>
            </a:extLst>
          </p:cNvPr>
          <p:cNvSpPr txBox="1">
            <a:spLocks/>
          </p:cNvSpPr>
          <p:nvPr/>
        </p:nvSpPr>
        <p:spPr>
          <a:xfrm>
            <a:off x="4834668" y="5634850"/>
            <a:ext cx="7440559" cy="53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u="sng" dirty="0"/>
              <a:t>www.preptraining.auckland.ac.nz</a:t>
            </a:r>
          </a:p>
        </p:txBody>
      </p:sp>
    </p:spTree>
    <p:extLst>
      <p:ext uri="{BB962C8B-B14F-4D97-AF65-F5344CB8AC3E}">
        <p14:creationId xmlns:p14="http://schemas.microsoft.com/office/powerpoint/2010/main" val="238049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BD895-83A5-4469-9EBC-CF2EE5F29B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0723" y="1327436"/>
            <a:ext cx="6545502" cy="1592228"/>
          </a:xfrm>
          <a:prstGeom prst="rect">
            <a:avLst/>
          </a:prstGeom>
        </p:spPr>
      </p:pic>
      <p:sp>
        <p:nvSpPr>
          <p:cNvPr id="7" name="Rectangle 6">
            <a:extLst>
              <a:ext uri="{FF2B5EF4-FFF2-40B4-BE49-F238E27FC236}">
                <a16:creationId xmlns:a16="http://schemas.microsoft.com/office/drawing/2014/main" id="{665319BB-26EB-4730-A813-F1408F89675D}"/>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Title 1">
            <a:extLst>
              <a:ext uri="{FF2B5EF4-FFF2-40B4-BE49-F238E27FC236}">
                <a16:creationId xmlns:a16="http://schemas.microsoft.com/office/drawing/2014/main" id="{924AEAD9-DB43-4044-B7E3-58D02D860F4C}"/>
              </a:ext>
            </a:extLst>
          </p:cNvPr>
          <p:cNvSpPr txBox="1">
            <a:spLocks/>
          </p:cNvSpPr>
          <p:nvPr/>
        </p:nvSpPr>
        <p:spPr>
          <a:xfrm>
            <a:off x="552392" y="277508"/>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800" u="sng" dirty="0">
                <a:solidFill>
                  <a:schemeClr val="bg1"/>
                </a:solidFill>
              </a:rPr>
              <a:t>www.</a:t>
            </a:r>
            <a:r>
              <a:rPr lang="en-NZ" sz="4800" u="sng" dirty="0"/>
              <a:t>presto.auckland.ac.nz</a:t>
            </a:r>
          </a:p>
        </p:txBody>
      </p:sp>
      <p:pic>
        <p:nvPicPr>
          <p:cNvPr id="9" name="Picture 8">
            <a:extLst>
              <a:ext uri="{FF2B5EF4-FFF2-40B4-BE49-F238E27FC236}">
                <a16:creationId xmlns:a16="http://schemas.microsoft.com/office/drawing/2014/main" id="{4AB5C8E0-90EC-4BDC-A2E1-33BA287AB6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0680" y="4997846"/>
            <a:ext cx="7068830" cy="1582646"/>
          </a:xfrm>
          <a:prstGeom prst="rect">
            <a:avLst/>
          </a:prstGeom>
        </p:spPr>
      </p:pic>
      <p:sp>
        <p:nvSpPr>
          <p:cNvPr id="8" name="Title 1">
            <a:extLst>
              <a:ext uri="{FF2B5EF4-FFF2-40B4-BE49-F238E27FC236}">
                <a16:creationId xmlns:a16="http://schemas.microsoft.com/office/drawing/2014/main" id="{02AC55BB-DFAC-4CA4-8609-A1689F82215E}"/>
              </a:ext>
            </a:extLst>
          </p:cNvPr>
          <p:cNvSpPr txBox="1">
            <a:spLocks/>
          </p:cNvSpPr>
          <p:nvPr/>
        </p:nvSpPr>
        <p:spPr>
          <a:xfrm>
            <a:off x="552392" y="3969592"/>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800" u="sng" dirty="0">
                <a:solidFill>
                  <a:schemeClr val="bg1"/>
                </a:solidFill>
              </a:rPr>
              <a:t>www.</a:t>
            </a:r>
            <a:r>
              <a:rPr lang="en-NZ" sz="4800" u="sng" dirty="0"/>
              <a:t>preptraining.auckland.ac.nz</a:t>
            </a:r>
          </a:p>
        </p:txBody>
      </p:sp>
    </p:spTree>
    <p:extLst>
      <p:ext uri="{BB962C8B-B14F-4D97-AF65-F5344CB8AC3E}">
        <p14:creationId xmlns:p14="http://schemas.microsoft.com/office/powerpoint/2010/main" val="250797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7AEBE8-F692-4740-A123-B43905190DE9}"/>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itle 1">
            <a:extLst>
              <a:ext uri="{FF2B5EF4-FFF2-40B4-BE49-F238E27FC236}">
                <a16:creationId xmlns:a16="http://schemas.microsoft.com/office/drawing/2014/main" id="{23F97780-35EB-411F-8019-35E5D58FF336}"/>
              </a:ext>
            </a:extLst>
          </p:cNvPr>
          <p:cNvSpPr txBox="1">
            <a:spLocks/>
          </p:cNvSpPr>
          <p:nvPr/>
        </p:nvSpPr>
        <p:spPr>
          <a:xfrm>
            <a:off x="823989" y="0"/>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chemeClr val="bg1"/>
                </a:solidFill>
              </a:rPr>
              <a:t>Why</a:t>
            </a:r>
            <a:r>
              <a:rPr lang="en-NZ" dirty="0"/>
              <a:t> use the PREP2 prediction tool?</a:t>
            </a:r>
          </a:p>
        </p:txBody>
      </p:sp>
      <p:sp>
        <p:nvSpPr>
          <p:cNvPr id="24" name="Rectangle 5">
            <a:extLst>
              <a:ext uri="{FF2B5EF4-FFF2-40B4-BE49-F238E27FC236}">
                <a16:creationId xmlns:a16="http://schemas.microsoft.com/office/drawing/2014/main" id="{9FC3C304-D406-4F12-9DF9-17B0DED54A5E}"/>
              </a:ext>
            </a:extLst>
          </p:cNvPr>
          <p:cNvSpPr txBox="1">
            <a:spLocks noChangeArrowheads="1"/>
          </p:cNvSpPr>
          <p:nvPr/>
        </p:nvSpPr>
        <p:spPr bwMode="auto">
          <a:xfrm>
            <a:off x="2279374" y="1152937"/>
            <a:ext cx="9542512" cy="5802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600" dirty="0">
                <a:ea typeface="Verdana" panose="020B0604030504040204" pitchFamily="34" charset="0"/>
                <a:cs typeface="Calibri" panose="020F0502020204030204" pitchFamily="34" charset="0"/>
              </a:rPr>
              <a:t>PREP2 predictions improve:</a:t>
            </a:r>
          </a:p>
          <a:p>
            <a:pPr marL="457200" lvl="1" indent="0">
              <a:lnSpc>
                <a:spcPct val="100000"/>
              </a:lnSpc>
              <a:buNone/>
            </a:pPr>
            <a:r>
              <a:rPr lang="en-NZ" dirty="0">
                <a:ea typeface="Verdana" panose="020B0604030504040204" pitchFamily="34" charset="0"/>
                <a:cs typeface="Calibri" panose="020F0502020204030204" pitchFamily="34" charset="0"/>
              </a:rPr>
              <a:t>-  Clinician confidence</a:t>
            </a:r>
          </a:p>
          <a:p>
            <a:pPr marL="457200" lvl="1" indent="0">
              <a:lnSpc>
                <a:spcPct val="100000"/>
              </a:lnSpc>
              <a:buNone/>
            </a:pPr>
            <a:r>
              <a:rPr lang="en-NZ" dirty="0">
                <a:ea typeface="Verdana" panose="020B0604030504040204" pitchFamily="34" charset="0"/>
                <a:cs typeface="Calibri" panose="020F0502020204030204" pitchFamily="34" charset="0"/>
              </a:rPr>
              <a:t>-  Tailoring of rehabilitation</a:t>
            </a:r>
          </a:p>
          <a:p>
            <a:pPr lvl="1">
              <a:lnSpc>
                <a:spcPct val="100000"/>
              </a:lnSpc>
              <a:buFontTx/>
              <a:buChar char="-"/>
            </a:pPr>
            <a:r>
              <a:rPr lang="en-NZ" dirty="0">
                <a:ea typeface="Verdana" panose="020B0604030504040204" pitchFamily="34" charset="0"/>
                <a:cs typeface="Calibri" panose="020F0502020204030204" pitchFamily="34" charset="0"/>
              </a:rPr>
              <a:t>Rehabilitation efficiency </a:t>
            </a:r>
          </a:p>
          <a:p>
            <a:pPr lvl="1">
              <a:lnSpc>
                <a:spcPct val="100000"/>
              </a:lnSpc>
              <a:buFontTx/>
              <a:buChar char="-"/>
            </a:pPr>
            <a:r>
              <a:rPr lang="en-NZ" dirty="0">
                <a:ea typeface="Verdana" panose="020B0604030504040204" pitchFamily="34" charset="0"/>
                <a:cs typeface="Calibri" panose="020F0502020204030204" pitchFamily="34" charset="0"/>
              </a:rPr>
              <a:t>Reduction in length of stay – 6 days (1 – 12 days)</a:t>
            </a:r>
          </a:p>
          <a:p>
            <a:pPr marL="457200" lvl="1" indent="0">
              <a:lnSpc>
                <a:spcPct val="120000"/>
              </a:lnSpc>
              <a:buNone/>
            </a:pPr>
            <a:endParaRPr lang="en-NZ" sz="1200" dirty="0">
              <a:solidFill>
                <a:srgbClr val="000000"/>
              </a:solidFill>
              <a:ea typeface="Verdana" panose="020B0604030504040204" pitchFamily="34" charset="0"/>
              <a:cs typeface="Calibri" panose="020F0502020204030204" pitchFamily="34" charset="0"/>
            </a:endParaRPr>
          </a:p>
          <a:p>
            <a:r>
              <a:rPr lang="en-NZ" sz="2600" dirty="0">
                <a:ea typeface="Verdana" panose="020B0604030504040204" pitchFamily="34" charset="0"/>
                <a:cs typeface="Calibri" panose="020F0502020204030204" pitchFamily="34" charset="0"/>
              </a:rPr>
              <a:t>PREP2 is based on simple and quick bedside measures for most patients</a:t>
            </a:r>
          </a:p>
          <a:p>
            <a:pPr marL="0" indent="0">
              <a:buFont typeface="Arial" panose="020B0604020202020204" pitchFamily="34" charset="0"/>
              <a:buNone/>
            </a:pPr>
            <a:endParaRPr lang="en-NZ" sz="1200" dirty="0">
              <a:ea typeface="Verdana" panose="020B0604030504040204" pitchFamily="34" charset="0"/>
              <a:cs typeface="Calibri" panose="020F0502020204030204" pitchFamily="34" charset="0"/>
            </a:endParaRPr>
          </a:p>
          <a:p>
            <a:r>
              <a:rPr lang="en-NZ" sz="2600" dirty="0">
                <a:ea typeface="Verdana" panose="020B0604030504040204" pitchFamily="34" charset="0"/>
                <a:cs typeface="Calibri" panose="020F0502020204030204" pitchFamily="34" charset="0"/>
              </a:rPr>
              <a:t>Within the first week after stroke, clear information can be provided about likely upper limb outcomes to patients and clinical teams </a:t>
            </a:r>
          </a:p>
          <a:p>
            <a:endParaRPr lang="en-NZ" sz="1200" dirty="0">
              <a:ea typeface="Verdana" panose="020B0604030504040204" pitchFamily="34" charset="0"/>
              <a:cs typeface="Calibri" panose="020F0502020204030204" pitchFamily="34" charset="0"/>
            </a:endParaRPr>
          </a:p>
          <a:p>
            <a:r>
              <a:rPr lang="en-NZ" sz="2600" dirty="0">
                <a:ea typeface="Verdana" panose="020B0604030504040204" pitchFamily="34" charset="0"/>
                <a:cs typeface="Calibri" panose="020F0502020204030204" pitchFamily="34" charset="0"/>
              </a:rPr>
              <a:t>Prediction information can help with </a:t>
            </a:r>
            <a:r>
              <a:rPr lang="en-NZ" sz="2600" dirty="0"/>
              <a:t>realistic goal setting and discharge planning for clinicians and patients</a:t>
            </a:r>
            <a:endParaRPr lang="en-US" altLang="en-US" sz="2600" dirty="0">
              <a:solidFill>
                <a:srgbClr val="0050A0"/>
              </a:solidFill>
            </a:endParaRPr>
          </a:p>
        </p:txBody>
      </p:sp>
      <p:sp>
        <p:nvSpPr>
          <p:cNvPr id="2" name="Rectangle 1">
            <a:extLst>
              <a:ext uri="{FF2B5EF4-FFF2-40B4-BE49-F238E27FC236}">
                <a16:creationId xmlns:a16="http://schemas.microsoft.com/office/drawing/2014/main" id="{741531F9-C73B-405E-98E1-0372CD293881}"/>
              </a:ext>
            </a:extLst>
          </p:cNvPr>
          <p:cNvSpPr/>
          <p:nvPr/>
        </p:nvSpPr>
        <p:spPr>
          <a:xfrm>
            <a:off x="9184907" y="2899238"/>
            <a:ext cx="2786532" cy="368049"/>
          </a:xfrm>
          <a:prstGeom prst="rect">
            <a:avLst/>
          </a:prstGeom>
        </p:spPr>
        <p:txBody>
          <a:bodyPr wrap="none">
            <a:spAutoFit/>
          </a:bodyPr>
          <a:lstStyle/>
          <a:p>
            <a:pPr lvl="1">
              <a:lnSpc>
                <a:spcPct val="120000"/>
              </a:lnSpc>
            </a:pPr>
            <a:r>
              <a:rPr lang="en-NZ" sz="1600" dirty="0">
                <a:solidFill>
                  <a:srgbClr val="000000"/>
                </a:solidFill>
                <a:ea typeface="Verdana" panose="020B0604030504040204" pitchFamily="34" charset="0"/>
                <a:cs typeface="Calibri" panose="020F0502020204030204" pitchFamily="34" charset="0"/>
              </a:rPr>
              <a:t>Stinear et al., </a:t>
            </a:r>
            <a:r>
              <a:rPr lang="en-NZ" sz="1600" i="1" dirty="0">
                <a:solidFill>
                  <a:srgbClr val="000000"/>
                </a:solidFill>
                <a:ea typeface="Verdana" panose="020B0604030504040204" pitchFamily="34" charset="0"/>
                <a:cs typeface="Calibri" panose="020F0502020204030204" pitchFamily="34" charset="0"/>
              </a:rPr>
              <a:t>Stroke</a:t>
            </a:r>
            <a:r>
              <a:rPr lang="en-NZ" sz="1600" dirty="0">
                <a:solidFill>
                  <a:srgbClr val="000000"/>
                </a:solidFill>
                <a:ea typeface="Verdana" panose="020B0604030504040204" pitchFamily="34" charset="0"/>
                <a:cs typeface="Calibri" panose="020F0502020204030204" pitchFamily="34" charset="0"/>
              </a:rPr>
              <a:t> 2017</a:t>
            </a:r>
          </a:p>
        </p:txBody>
      </p:sp>
    </p:spTree>
    <p:extLst>
      <p:ext uri="{BB962C8B-B14F-4D97-AF65-F5344CB8AC3E}">
        <p14:creationId xmlns:p14="http://schemas.microsoft.com/office/powerpoint/2010/main" val="17998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3229E-642B-4052-B11D-FE84505DBFF9}"/>
              </a:ext>
            </a:extLst>
          </p:cNvPr>
          <p:cNvSpPr>
            <a:spLocks noGrp="1"/>
          </p:cNvSpPr>
          <p:nvPr>
            <p:ph idx="1"/>
          </p:nvPr>
        </p:nvSpPr>
        <p:spPr>
          <a:xfrm>
            <a:off x="2666998" y="1325563"/>
            <a:ext cx="7874727" cy="5878286"/>
          </a:xfrm>
        </p:spPr>
        <p:txBody>
          <a:bodyPr>
            <a:normAutofit/>
          </a:bodyPr>
          <a:lstStyle/>
          <a:p>
            <a:r>
              <a:rPr lang="en-GB" dirty="0"/>
              <a:t>Age ≥ 18 years</a:t>
            </a:r>
          </a:p>
          <a:p>
            <a:r>
              <a:rPr lang="en-GB" dirty="0"/>
              <a:t>New arm weakness due to ischaemic or haemorrhagic stroke</a:t>
            </a:r>
          </a:p>
          <a:p>
            <a:pPr marL="0" indent="0">
              <a:buNone/>
            </a:pPr>
            <a:endParaRPr lang="en-GB" sz="1600" dirty="0"/>
          </a:p>
          <a:p>
            <a:pPr marL="0" indent="0">
              <a:buNone/>
            </a:pPr>
            <a:r>
              <a:rPr lang="en-GB" i="1" dirty="0"/>
              <a:t>Can include:</a:t>
            </a:r>
          </a:p>
          <a:p>
            <a:r>
              <a:rPr lang="en-GB" dirty="0"/>
              <a:t>Post tPA and clot retrieval </a:t>
            </a:r>
          </a:p>
          <a:p>
            <a:r>
              <a:rPr lang="en-GB" dirty="0"/>
              <a:t>History of previous stroke</a:t>
            </a:r>
          </a:p>
          <a:p>
            <a:pPr marL="0" lvl="0" indent="0">
              <a:buNone/>
            </a:pPr>
            <a:endParaRPr lang="en-GB" sz="1600" dirty="0"/>
          </a:p>
          <a:p>
            <a:pPr marL="0" lvl="0" indent="0">
              <a:buNone/>
            </a:pPr>
            <a:r>
              <a:rPr lang="en-GB" i="1" dirty="0"/>
              <a:t>Not suitable for patients with:</a:t>
            </a:r>
          </a:p>
          <a:p>
            <a:r>
              <a:rPr lang="en-GB" dirty="0"/>
              <a:t>Cerebellar stroke</a:t>
            </a:r>
          </a:p>
          <a:p>
            <a:r>
              <a:rPr lang="en-GB" dirty="0"/>
              <a:t>Bilateral stroke</a:t>
            </a:r>
          </a:p>
        </p:txBody>
      </p:sp>
      <p:sp>
        <p:nvSpPr>
          <p:cNvPr id="4" name="Rectangle 3">
            <a:extLst>
              <a:ext uri="{FF2B5EF4-FFF2-40B4-BE49-F238E27FC236}">
                <a16:creationId xmlns:a16="http://schemas.microsoft.com/office/drawing/2014/main" id="{BBDBE625-61D1-48FE-8B16-9C137523A014}"/>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a:extLst>
              <a:ext uri="{FF2B5EF4-FFF2-40B4-BE49-F238E27FC236}">
                <a16:creationId xmlns:a16="http://schemas.microsoft.com/office/drawing/2014/main" id="{97C1BD1A-939A-4417-BEDC-8289AAA0AAC2}"/>
              </a:ext>
            </a:extLst>
          </p:cNvPr>
          <p:cNvSpPr txBox="1">
            <a:spLocks/>
          </p:cNvSpPr>
          <p:nvPr/>
        </p:nvSpPr>
        <p:spPr>
          <a:xfrm>
            <a:off x="378823" y="0"/>
            <a:ext cx="7874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Which</a:t>
            </a:r>
            <a:r>
              <a:rPr lang="en-NZ" dirty="0"/>
              <a:t> patients is PREP2 used for? </a:t>
            </a:r>
          </a:p>
        </p:txBody>
      </p:sp>
    </p:spTree>
    <p:extLst>
      <p:ext uri="{BB962C8B-B14F-4D97-AF65-F5344CB8AC3E}">
        <p14:creationId xmlns:p14="http://schemas.microsoft.com/office/powerpoint/2010/main" val="1490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itle 1">
            <a:extLst>
              <a:ext uri="{FF2B5EF4-FFF2-40B4-BE49-F238E27FC236}">
                <a16:creationId xmlns:a16="http://schemas.microsoft.com/office/drawing/2014/main" id="{549BA97E-2568-4288-84D6-E494477B7756}"/>
              </a:ext>
            </a:extLst>
          </p:cNvPr>
          <p:cNvSpPr txBox="1">
            <a:spLocks/>
          </p:cNvSpPr>
          <p:nvPr/>
        </p:nvSpPr>
        <p:spPr>
          <a:xfrm>
            <a:off x="2523879" y="397366"/>
            <a:ext cx="32421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Implications </a:t>
            </a:r>
          </a:p>
        </p:txBody>
      </p:sp>
      <p:sp>
        <p:nvSpPr>
          <p:cNvPr id="17" name="Rectangle 5">
            <a:extLst>
              <a:ext uri="{FF2B5EF4-FFF2-40B4-BE49-F238E27FC236}">
                <a16:creationId xmlns:a16="http://schemas.microsoft.com/office/drawing/2014/main" id="{7C894251-FB9D-433E-B7D0-679BC38587DB}"/>
              </a:ext>
            </a:extLst>
          </p:cNvPr>
          <p:cNvSpPr txBox="1">
            <a:spLocks noChangeArrowheads="1"/>
          </p:cNvSpPr>
          <p:nvPr/>
        </p:nvSpPr>
        <p:spPr bwMode="auto">
          <a:xfrm>
            <a:off x="2523879" y="1826391"/>
            <a:ext cx="9258116" cy="45744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NZ" dirty="0">
                <a:ea typeface="Verdana" panose="020B0604030504040204" pitchFamily="34" charset="0"/>
                <a:cs typeface="Calibri" panose="020F0502020204030204" pitchFamily="34" charset="0"/>
              </a:rPr>
              <a:t>PREP2 prediction information can help with realistic goal setting and discharge planning for clinicians and patients</a:t>
            </a:r>
          </a:p>
          <a:p>
            <a:pPr>
              <a:lnSpc>
                <a:spcPct val="150000"/>
              </a:lnSpc>
            </a:pPr>
            <a:r>
              <a:rPr lang="en-NZ" dirty="0">
                <a:ea typeface="Verdana" panose="020B0604030504040204" pitchFamily="34" charset="0"/>
                <a:cs typeface="Calibri" panose="020F0502020204030204" pitchFamily="34" charset="0"/>
              </a:rPr>
              <a:t>Information isn’t useful unless we use it!</a:t>
            </a:r>
          </a:p>
          <a:p>
            <a:pPr>
              <a:lnSpc>
                <a:spcPct val="150000"/>
              </a:lnSpc>
            </a:pPr>
            <a:r>
              <a:rPr lang="en-NZ" dirty="0">
                <a:ea typeface="Verdana" panose="020B0604030504040204" pitchFamily="34" charset="0"/>
                <a:cs typeface="Calibri" panose="020F0502020204030204" pitchFamily="34" charset="0"/>
              </a:rPr>
              <a:t>Team all need to be the same page</a:t>
            </a:r>
          </a:p>
          <a:p>
            <a:pPr>
              <a:lnSpc>
                <a:spcPct val="150000"/>
              </a:lnSpc>
            </a:pPr>
            <a:r>
              <a:rPr lang="en-NZ" dirty="0">
                <a:ea typeface="Verdana" panose="020B0604030504040204" pitchFamily="34" charset="0"/>
                <a:cs typeface="Calibri" panose="020F0502020204030204" pitchFamily="34" charset="0"/>
              </a:rPr>
              <a:t>Consistent message</a:t>
            </a:r>
          </a:p>
          <a:p>
            <a:pPr>
              <a:lnSpc>
                <a:spcPct val="150000"/>
              </a:lnSpc>
            </a:pPr>
            <a:r>
              <a:rPr lang="en-NZ" dirty="0">
                <a:ea typeface="Verdana" panose="020B0604030504040204" pitchFamily="34" charset="0"/>
                <a:cs typeface="Calibri" panose="020F0502020204030204" pitchFamily="34" charset="0"/>
              </a:rPr>
              <a:t>Information needs to travel with the patient</a:t>
            </a:r>
          </a:p>
          <a:p>
            <a:endParaRPr lang="en-NZ" dirty="0">
              <a:ea typeface="Verdana" panose="020B0604030504040204" pitchFamily="34" charset="0"/>
              <a:cs typeface="Calibri" panose="020F0502020204030204" pitchFamily="34" charset="0"/>
            </a:endParaRPr>
          </a:p>
          <a:p>
            <a:pPr marL="457200" lvl="1" indent="0">
              <a:lnSpc>
                <a:spcPct val="120000"/>
              </a:lnSpc>
              <a:buNone/>
            </a:pPr>
            <a:endParaRPr lang="en-NZ" sz="2800" dirty="0">
              <a:solidFill>
                <a:srgbClr val="000000"/>
              </a:solidFill>
              <a:ea typeface="Verdana" panose="020B0604030504040204" pitchFamily="34" charset="0"/>
              <a:cs typeface="Calibri" panose="020F0502020204030204" pitchFamily="34" charset="0"/>
            </a:endParaRPr>
          </a:p>
          <a:p>
            <a:endParaRPr lang="en-NZ" dirty="0">
              <a:ea typeface="Verdana" panose="020B0604030504040204" pitchFamily="34" charset="0"/>
              <a:cs typeface="Calibri" panose="020F050202020403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dirty="0">
              <a:solidFill>
                <a:srgbClr val="0050A0"/>
              </a:solidFill>
            </a:endParaRPr>
          </a:p>
        </p:txBody>
      </p:sp>
    </p:spTree>
    <p:extLst>
      <p:ext uri="{BB962C8B-B14F-4D97-AF65-F5344CB8AC3E}">
        <p14:creationId xmlns:p14="http://schemas.microsoft.com/office/powerpoint/2010/main" val="18423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7AEBE8-F692-4740-A123-B43905190DE9}"/>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Rounded Corners 4">
            <a:extLst>
              <a:ext uri="{FF2B5EF4-FFF2-40B4-BE49-F238E27FC236}">
                <a16:creationId xmlns:a16="http://schemas.microsoft.com/office/drawing/2014/main" id="{ABF2AE9B-96F3-4A01-A3C4-E8FA5172CC12}"/>
              </a:ext>
            </a:extLst>
          </p:cNvPr>
          <p:cNvSpPr/>
          <p:nvPr/>
        </p:nvSpPr>
        <p:spPr>
          <a:xfrm>
            <a:off x="1510436" y="1269241"/>
            <a:ext cx="10178293" cy="1030229"/>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itle 1">
            <a:extLst>
              <a:ext uri="{FF2B5EF4-FFF2-40B4-BE49-F238E27FC236}">
                <a16:creationId xmlns:a16="http://schemas.microsoft.com/office/drawing/2014/main" id="{23F97780-35EB-411F-8019-35E5D58FF336}"/>
              </a:ext>
            </a:extLst>
          </p:cNvPr>
          <p:cNvSpPr txBox="1">
            <a:spLocks/>
          </p:cNvSpPr>
          <p:nvPr/>
        </p:nvSpPr>
        <p:spPr>
          <a:xfrm>
            <a:off x="628044" y="0"/>
            <a:ext cx="8804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chemeClr val="bg1"/>
                </a:solidFill>
              </a:rPr>
              <a:t>What </a:t>
            </a:r>
            <a:r>
              <a:rPr lang="en-NZ" dirty="0"/>
              <a:t>does PREP2 mean for staff?</a:t>
            </a:r>
          </a:p>
        </p:txBody>
      </p:sp>
      <p:sp>
        <p:nvSpPr>
          <p:cNvPr id="24" name="Rectangle 5">
            <a:extLst>
              <a:ext uri="{FF2B5EF4-FFF2-40B4-BE49-F238E27FC236}">
                <a16:creationId xmlns:a16="http://schemas.microsoft.com/office/drawing/2014/main" id="{9FC3C304-D406-4F12-9DF9-17B0DED54A5E}"/>
              </a:ext>
            </a:extLst>
          </p:cNvPr>
          <p:cNvSpPr txBox="1">
            <a:spLocks noChangeArrowheads="1"/>
          </p:cNvSpPr>
          <p:nvPr/>
        </p:nvSpPr>
        <p:spPr bwMode="auto">
          <a:xfrm>
            <a:off x="1970524" y="1411350"/>
            <a:ext cx="9258116" cy="835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ea typeface="Verdana" panose="020B0604030504040204" pitchFamily="34" charset="0"/>
                <a:cs typeface="Calibri" panose="020F0502020204030204" pitchFamily="34" charset="0"/>
              </a:rPr>
              <a:t>You don’t need to know how to do the PREP2 prediction tool, but you do need to be familiar with it in order to:</a:t>
            </a:r>
          </a:p>
          <a:p>
            <a:pPr marL="0" indent="0">
              <a:buNone/>
            </a:pPr>
            <a:endParaRPr lang="en-US" dirty="0">
              <a:ea typeface="Verdana" panose="020B0604030504040204" pitchFamily="34" charset="0"/>
              <a:cs typeface="Calibri" panose="020F0502020204030204" pitchFamily="34" charset="0"/>
            </a:endParaRPr>
          </a:p>
          <a:p>
            <a:endParaRPr lang="en-NZ" dirty="0">
              <a:ea typeface="Verdana" panose="020B0604030504040204" pitchFamily="34" charset="0"/>
              <a:cs typeface="Calibri" panose="020F050202020403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dirty="0">
              <a:latin typeface="Verdana" panose="020B0604030504040204" pitchFamily="34" charset="0"/>
              <a:ea typeface="Verdana" panose="020B0604030504040204" pitchFamily="34" charset="0"/>
              <a:cs typeface="Verdana" panose="020B0604030504040204" pitchFamily="34" charset="0"/>
            </a:endParaRPr>
          </a:p>
          <a:p>
            <a:endParaRPr lang="en-NZ"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dirty="0">
              <a:solidFill>
                <a:srgbClr val="0050A0"/>
              </a:solidFill>
            </a:endParaRPr>
          </a:p>
        </p:txBody>
      </p:sp>
      <p:sp>
        <p:nvSpPr>
          <p:cNvPr id="6" name="Rectangle 5">
            <a:extLst>
              <a:ext uri="{FF2B5EF4-FFF2-40B4-BE49-F238E27FC236}">
                <a16:creationId xmlns:a16="http://schemas.microsoft.com/office/drawing/2014/main" id="{FDCAE2EE-19A9-42DE-9497-5C3E40A4DE61}"/>
              </a:ext>
            </a:extLst>
          </p:cNvPr>
          <p:cNvSpPr txBox="1">
            <a:spLocks noChangeArrowheads="1"/>
          </p:cNvSpPr>
          <p:nvPr/>
        </p:nvSpPr>
        <p:spPr bwMode="auto">
          <a:xfrm>
            <a:off x="2222085" y="2139696"/>
            <a:ext cx="9258116" cy="3904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500" dirty="0">
              <a:ea typeface="Verdana" panose="020B0604030504040204" pitchFamily="34" charset="0"/>
              <a:cs typeface="Calibri" panose="020F0502020204030204" pitchFamily="34" charset="0"/>
            </a:endParaRPr>
          </a:p>
          <a:p>
            <a:pPr lvl="1"/>
            <a:r>
              <a:rPr lang="en-US" sz="3000" dirty="0">
                <a:ea typeface="Verdana" panose="020B0604030504040204" pitchFamily="34" charset="0"/>
                <a:cs typeface="Calibri" panose="020F0502020204030204" pitchFamily="34" charset="0"/>
              </a:rPr>
              <a:t>Understand how the predictions were made</a:t>
            </a:r>
          </a:p>
          <a:p>
            <a:pPr lvl="1"/>
            <a:endParaRPr lang="en-US" sz="1900" dirty="0">
              <a:ea typeface="Verdana" panose="020B0604030504040204" pitchFamily="34" charset="0"/>
              <a:cs typeface="Calibri" panose="020F0502020204030204" pitchFamily="34" charset="0"/>
            </a:endParaRPr>
          </a:p>
          <a:p>
            <a:pPr lvl="1"/>
            <a:r>
              <a:rPr lang="en-US" sz="3000" dirty="0">
                <a:ea typeface="Verdana" panose="020B0604030504040204" pitchFamily="34" charset="0"/>
                <a:cs typeface="Calibri" panose="020F0502020204030204" pitchFamily="34" charset="0"/>
              </a:rPr>
              <a:t>Know what information has been given to your patient and their family early after stroke</a:t>
            </a:r>
          </a:p>
          <a:p>
            <a:pPr lvl="1"/>
            <a:endParaRPr lang="en-US" sz="1700" dirty="0">
              <a:ea typeface="Verdana" panose="020B0604030504040204" pitchFamily="34" charset="0"/>
              <a:cs typeface="Calibri" panose="020F0502020204030204" pitchFamily="34" charset="0"/>
            </a:endParaRPr>
          </a:p>
          <a:p>
            <a:pPr lvl="1"/>
            <a:r>
              <a:rPr lang="en-US" sz="3000" dirty="0">
                <a:ea typeface="Verdana" panose="020B0604030504040204" pitchFamily="34" charset="0"/>
                <a:cs typeface="Calibri" panose="020F0502020204030204" pitchFamily="34" charset="0"/>
              </a:rPr>
              <a:t>Know what that information looks like in the notes</a:t>
            </a:r>
          </a:p>
          <a:p>
            <a:pPr lvl="1"/>
            <a:endParaRPr lang="en-US" sz="1700" dirty="0">
              <a:ea typeface="Verdana" panose="020B0604030504040204" pitchFamily="34" charset="0"/>
              <a:cs typeface="Calibri" panose="020F0502020204030204" pitchFamily="34" charset="0"/>
            </a:endParaRPr>
          </a:p>
          <a:p>
            <a:pPr lvl="1"/>
            <a:r>
              <a:rPr lang="en-US" sz="3000" dirty="0">
                <a:ea typeface="Verdana" panose="020B0604030504040204" pitchFamily="34" charset="0"/>
                <a:cs typeface="Calibri" panose="020F0502020204030204" pitchFamily="34" charset="0"/>
              </a:rPr>
              <a:t>Be confident in supporting and repeating this information</a:t>
            </a:r>
          </a:p>
          <a:p>
            <a:pPr marL="457200" lvl="1" indent="0">
              <a:buNone/>
            </a:pPr>
            <a:endParaRPr lang="en-US" altLang="en-US" sz="3300" b="1" dirty="0">
              <a:ea typeface="Verdana" panose="020B0604030504040204" pitchFamily="34" charset="0"/>
              <a:cs typeface="Calibri" panose="020F0502020204030204" pitchFamily="34" charset="0"/>
            </a:endParaRPr>
          </a:p>
          <a:p>
            <a:pPr marL="457200" lvl="1" indent="0">
              <a:buNone/>
            </a:pPr>
            <a:endParaRPr lang="en-US" sz="7300" dirty="0">
              <a:ea typeface="Verdana" panose="020B0604030504040204" pitchFamily="34" charset="0"/>
              <a:cs typeface="Calibri" panose="020F0502020204030204" pitchFamily="34" charset="0"/>
            </a:endParaRPr>
          </a:p>
          <a:p>
            <a:endParaRPr lang="en-NZ" sz="5100" dirty="0">
              <a:ea typeface="Verdana" panose="020B0604030504040204" pitchFamily="34" charset="0"/>
              <a:cs typeface="Calibri" panose="020F050202020403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5100" dirty="0">
              <a:latin typeface="Verdana" panose="020B0604030504040204" pitchFamily="34" charset="0"/>
              <a:ea typeface="Verdana" panose="020B0604030504040204" pitchFamily="34" charset="0"/>
              <a:cs typeface="Verdana" panose="020B060403050404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sz="1800" dirty="0">
              <a:solidFill>
                <a:srgbClr val="0050A0"/>
              </a:solidFill>
            </a:endParaRPr>
          </a:p>
        </p:txBody>
      </p:sp>
      <p:sp>
        <p:nvSpPr>
          <p:cNvPr id="7" name="Rectangle 5">
            <a:extLst>
              <a:ext uri="{FF2B5EF4-FFF2-40B4-BE49-F238E27FC236}">
                <a16:creationId xmlns:a16="http://schemas.microsoft.com/office/drawing/2014/main" id="{5EDFDE8A-8D43-4361-89FC-6688447EA6E7}"/>
              </a:ext>
            </a:extLst>
          </p:cNvPr>
          <p:cNvSpPr txBox="1">
            <a:spLocks noChangeArrowheads="1"/>
          </p:cNvSpPr>
          <p:nvPr/>
        </p:nvSpPr>
        <p:spPr bwMode="auto">
          <a:xfrm>
            <a:off x="3770013" y="6084849"/>
            <a:ext cx="6162260" cy="582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altLang="en-US" sz="5700" b="1" dirty="0">
                <a:ea typeface="Verdana" panose="020B0604030504040204" pitchFamily="34" charset="0"/>
                <a:cs typeface="Calibri" panose="020F0502020204030204" pitchFamily="34" charset="0"/>
              </a:rPr>
              <a:t>Consistency is key</a:t>
            </a:r>
            <a:endParaRPr lang="en-NZ" sz="5100" dirty="0">
              <a:ea typeface="Verdana" panose="020B0604030504040204" pitchFamily="34" charset="0"/>
              <a:cs typeface="Calibri" panose="020F050202020403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5100" dirty="0">
              <a:latin typeface="Verdana" panose="020B0604030504040204" pitchFamily="34" charset="0"/>
              <a:ea typeface="Verdana" panose="020B0604030504040204" pitchFamily="34" charset="0"/>
              <a:cs typeface="Verdana" panose="020B0604030504040204" pitchFamily="34" charset="0"/>
            </a:endParaRPr>
          </a:p>
          <a:p>
            <a:endParaRPr lang="en-NZ" sz="51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altLang="en-US" sz="1800" dirty="0">
              <a:solidFill>
                <a:srgbClr val="0050A0"/>
              </a:solidFill>
            </a:endParaRPr>
          </a:p>
        </p:txBody>
      </p:sp>
    </p:spTree>
    <p:extLst>
      <p:ext uri="{BB962C8B-B14F-4D97-AF65-F5344CB8AC3E}">
        <p14:creationId xmlns:p14="http://schemas.microsoft.com/office/powerpoint/2010/main" val="11699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FEFAF75-B479-4289-A3EA-3E28478E4BFD}"/>
              </a:ext>
            </a:extLst>
          </p:cNvPr>
          <p:cNvGrpSpPr/>
          <p:nvPr/>
        </p:nvGrpSpPr>
        <p:grpSpPr>
          <a:xfrm>
            <a:off x="3207420" y="1733704"/>
            <a:ext cx="6899107" cy="3814339"/>
            <a:chOff x="1091057" y="1822837"/>
            <a:chExt cx="6899107" cy="3814339"/>
          </a:xfrm>
        </p:grpSpPr>
        <p:grpSp>
          <p:nvGrpSpPr>
            <p:cNvPr id="13" name="Group 12">
              <a:extLst>
                <a:ext uri="{FF2B5EF4-FFF2-40B4-BE49-F238E27FC236}">
                  <a16:creationId xmlns:a16="http://schemas.microsoft.com/office/drawing/2014/main" id="{86EB25AB-77A9-4200-811E-A22A8EB142DC}"/>
                </a:ext>
              </a:extLst>
            </p:cNvPr>
            <p:cNvGrpSpPr/>
            <p:nvPr/>
          </p:nvGrpSpPr>
          <p:grpSpPr>
            <a:xfrm>
              <a:off x="1091057" y="1822837"/>
              <a:ext cx="6899107" cy="3814339"/>
              <a:chOff x="1187624" y="1340768"/>
              <a:chExt cx="6377910" cy="3312368"/>
            </a:xfrm>
          </p:grpSpPr>
          <p:grpSp>
            <p:nvGrpSpPr>
              <p:cNvPr id="15" name="Group 14">
                <a:extLst>
                  <a:ext uri="{FF2B5EF4-FFF2-40B4-BE49-F238E27FC236}">
                    <a16:creationId xmlns:a16="http://schemas.microsoft.com/office/drawing/2014/main" id="{F324DE28-C61C-4DDE-A690-A42492EB91A5}"/>
                  </a:ext>
                </a:extLst>
              </p:cNvPr>
              <p:cNvGrpSpPr/>
              <p:nvPr/>
            </p:nvGrpSpPr>
            <p:grpSpPr>
              <a:xfrm>
                <a:off x="1187624" y="1340768"/>
                <a:ext cx="6377910" cy="3312368"/>
                <a:chOff x="109635" y="1414871"/>
                <a:chExt cx="6377910" cy="3312368"/>
              </a:xfrm>
            </p:grpSpPr>
            <p:sp>
              <p:nvSpPr>
                <p:cNvPr id="41" name="Rectangle 40">
                  <a:extLst>
                    <a:ext uri="{FF2B5EF4-FFF2-40B4-BE49-F238E27FC236}">
                      <a16:creationId xmlns:a16="http://schemas.microsoft.com/office/drawing/2014/main" id="{B886E5C0-D6F1-4500-8B2E-CE5628E3B401}"/>
                    </a:ext>
                  </a:extLst>
                </p:cNvPr>
                <p:cNvSpPr/>
                <p:nvPr/>
              </p:nvSpPr>
              <p:spPr>
                <a:xfrm>
                  <a:off x="187849" y="1414871"/>
                  <a:ext cx="6299696"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2" name="Group 41">
                  <a:extLst>
                    <a:ext uri="{FF2B5EF4-FFF2-40B4-BE49-F238E27FC236}">
                      <a16:creationId xmlns:a16="http://schemas.microsoft.com/office/drawing/2014/main" id="{45695186-C20A-4B2B-B1A6-D3607D262A00}"/>
                    </a:ext>
                  </a:extLst>
                </p:cNvPr>
                <p:cNvGrpSpPr/>
                <p:nvPr/>
              </p:nvGrpSpPr>
              <p:grpSpPr>
                <a:xfrm>
                  <a:off x="109635" y="1752696"/>
                  <a:ext cx="4709601" cy="2894808"/>
                  <a:chOff x="109139" y="1752696"/>
                  <a:chExt cx="4709601" cy="2894808"/>
                </a:xfrm>
              </p:grpSpPr>
              <p:sp>
                <p:nvSpPr>
                  <p:cNvPr id="150" name="TextBox 149">
                    <a:extLst>
                      <a:ext uri="{FF2B5EF4-FFF2-40B4-BE49-F238E27FC236}">
                        <a16:creationId xmlns:a16="http://schemas.microsoft.com/office/drawing/2014/main" id="{2688BBBF-0B25-4644-90CA-A7370704DFC5}"/>
                      </a:ext>
                    </a:extLst>
                  </p:cNvPr>
                  <p:cNvSpPr txBox="1"/>
                  <p:nvPr/>
                </p:nvSpPr>
                <p:spPr>
                  <a:xfrm>
                    <a:off x="109139" y="2901778"/>
                    <a:ext cx="1181209" cy="427637"/>
                  </a:xfrm>
                  <a:prstGeom prst="rect">
                    <a:avLst/>
                  </a:prstGeom>
                  <a:noFill/>
                </p:spPr>
                <p:txBody>
                  <a:bodyPr wrap="square" rtlCol="0">
                    <a:spAutoFit/>
                  </a:bodyPr>
                  <a:lstStyle/>
                  <a:p>
                    <a:pPr algn="ctr"/>
                    <a:r>
                      <a:rPr lang="en-NZ" sz="1600" dirty="0"/>
                      <a:t>SAFE ≥ 5</a:t>
                    </a:r>
                    <a:br>
                      <a:rPr lang="en-NZ" sz="1600" dirty="0"/>
                    </a:br>
                    <a:r>
                      <a:rPr lang="en-NZ" sz="1000" dirty="0"/>
                      <a:t>3 days</a:t>
                    </a:r>
                  </a:p>
                </p:txBody>
              </p:sp>
              <p:grpSp>
                <p:nvGrpSpPr>
                  <p:cNvPr id="151" name="Group 150">
                    <a:extLst>
                      <a:ext uri="{FF2B5EF4-FFF2-40B4-BE49-F238E27FC236}">
                        <a16:creationId xmlns:a16="http://schemas.microsoft.com/office/drawing/2014/main" id="{1F97C0E6-4D21-4DAA-BEDD-604716956EEC}"/>
                      </a:ext>
                    </a:extLst>
                  </p:cNvPr>
                  <p:cNvGrpSpPr/>
                  <p:nvPr/>
                </p:nvGrpSpPr>
                <p:grpSpPr>
                  <a:xfrm>
                    <a:off x="168376" y="1752696"/>
                    <a:ext cx="4650364" cy="2894808"/>
                    <a:chOff x="168376" y="1752696"/>
                    <a:chExt cx="4650364" cy="2894808"/>
                  </a:xfrm>
                </p:grpSpPr>
                <p:sp>
                  <p:nvSpPr>
                    <p:cNvPr id="152" name="Rounded Rectangle 321">
                      <a:extLst>
                        <a:ext uri="{FF2B5EF4-FFF2-40B4-BE49-F238E27FC236}">
                          <a16:creationId xmlns:a16="http://schemas.microsoft.com/office/drawing/2014/main" id="{FC551289-27C4-40B1-8E89-9AF77BCEFEA5}"/>
                        </a:ext>
                      </a:extLst>
                    </p:cNvPr>
                    <p:cNvSpPr/>
                    <p:nvPr/>
                  </p:nvSpPr>
                  <p:spPr>
                    <a:xfrm>
                      <a:off x="168376" y="2871601"/>
                      <a:ext cx="1047592"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3" name="Rounded Rectangle 322">
                      <a:extLst>
                        <a:ext uri="{FF2B5EF4-FFF2-40B4-BE49-F238E27FC236}">
                          <a16:creationId xmlns:a16="http://schemas.microsoft.com/office/drawing/2014/main" id="{64945A5A-2068-4E53-9CAF-DBE79781980B}"/>
                        </a:ext>
                      </a:extLst>
                    </p:cNvPr>
                    <p:cNvSpPr/>
                    <p:nvPr/>
                  </p:nvSpPr>
                  <p:spPr>
                    <a:xfrm>
                      <a:off x="3698165" y="2080747"/>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4" name="TextBox 153">
                      <a:extLst>
                        <a:ext uri="{FF2B5EF4-FFF2-40B4-BE49-F238E27FC236}">
                          <a16:creationId xmlns:a16="http://schemas.microsoft.com/office/drawing/2014/main" id="{2A818475-157E-4F4D-8512-36E0B6258BC4}"/>
                        </a:ext>
                      </a:extLst>
                    </p:cNvPr>
                    <p:cNvSpPr txBox="1"/>
                    <p:nvPr/>
                  </p:nvSpPr>
                  <p:spPr>
                    <a:xfrm>
                      <a:off x="3637531" y="2110924"/>
                      <a:ext cx="987133" cy="427637"/>
                    </a:xfrm>
                    <a:prstGeom prst="rect">
                      <a:avLst/>
                    </a:prstGeom>
                    <a:noFill/>
                  </p:spPr>
                  <p:txBody>
                    <a:bodyPr wrap="square" rtlCol="0">
                      <a:spAutoFit/>
                    </a:bodyPr>
                    <a:lstStyle/>
                    <a:p>
                      <a:pPr algn="ctr"/>
                      <a:r>
                        <a:rPr lang="en-NZ" sz="1600" dirty="0"/>
                        <a:t>SAFE ≥ 8</a:t>
                      </a:r>
                      <a:br>
                        <a:rPr lang="en-NZ" sz="1600" dirty="0"/>
                      </a:br>
                      <a:r>
                        <a:rPr lang="en-NZ" sz="1000" dirty="0"/>
                        <a:t>3 days</a:t>
                      </a:r>
                    </a:p>
                  </p:txBody>
                </p:sp>
                <p:sp>
                  <p:nvSpPr>
                    <p:cNvPr id="155" name="Rounded Rectangle 324">
                      <a:extLst>
                        <a:ext uri="{FF2B5EF4-FFF2-40B4-BE49-F238E27FC236}">
                          <a16:creationId xmlns:a16="http://schemas.microsoft.com/office/drawing/2014/main" id="{91ADC688-2A93-45C2-BE7D-ACB6F7DFFF97}"/>
                        </a:ext>
                      </a:extLst>
                    </p:cNvPr>
                    <p:cNvSpPr/>
                    <p:nvPr/>
                  </p:nvSpPr>
                  <p:spPr>
                    <a:xfrm>
                      <a:off x="3698165" y="2607982"/>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6" name="TextBox 155">
                      <a:extLst>
                        <a:ext uri="{FF2B5EF4-FFF2-40B4-BE49-F238E27FC236}">
                          <a16:creationId xmlns:a16="http://schemas.microsoft.com/office/drawing/2014/main" id="{689B8130-8738-4B4E-947D-250A21E78F60}"/>
                        </a:ext>
                      </a:extLst>
                    </p:cNvPr>
                    <p:cNvSpPr txBox="1"/>
                    <p:nvPr/>
                  </p:nvSpPr>
                  <p:spPr>
                    <a:xfrm>
                      <a:off x="3637531" y="2638159"/>
                      <a:ext cx="987133" cy="427637"/>
                    </a:xfrm>
                    <a:prstGeom prst="rect">
                      <a:avLst/>
                    </a:prstGeom>
                    <a:noFill/>
                  </p:spPr>
                  <p:txBody>
                    <a:bodyPr wrap="square" rtlCol="0">
                      <a:spAutoFit/>
                    </a:bodyPr>
                    <a:lstStyle/>
                    <a:p>
                      <a:pPr algn="ctr"/>
                      <a:r>
                        <a:rPr lang="en-NZ" sz="1600" dirty="0"/>
                        <a:t>SAFE &lt; 8</a:t>
                      </a:r>
                      <a:br>
                        <a:rPr lang="en-NZ" sz="1600" dirty="0"/>
                      </a:br>
                      <a:r>
                        <a:rPr lang="en-NZ" sz="1000" dirty="0"/>
                        <a:t>3 days</a:t>
                      </a:r>
                    </a:p>
                  </p:txBody>
                </p:sp>
                <p:sp>
                  <p:nvSpPr>
                    <p:cNvPr id="157" name="Rounded Rectangle 326">
                      <a:extLst>
                        <a:ext uri="{FF2B5EF4-FFF2-40B4-BE49-F238E27FC236}">
                          <a16:creationId xmlns:a16="http://schemas.microsoft.com/office/drawing/2014/main" id="{C50D76B7-87E6-4FFF-892F-20B22E5EE7B4}"/>
                        </a:ext>
                      </a:extLst>
                    </p:cNvPr>
                    <p:cNvSpPr/>
                    <p:nvPr/>
                  </p:nvSpPr>
                  <p:spPr>
                    <a:xfrm>
                      <a:off x="3698165" y="3662455"/>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8" name="TextBox 157">
                      <a:extLst>
                        <a:ext uri="{FF2B5EF4-FFF2-40B4-BE49-F238E27FC236}">
                          <a16:creationId xmlns:a16="http://schemas.microsoft.com/office/drawing/2014/main" id="{D37A2B2A-3A99-4F46-B4A9-547F87F9BAB5}"/>
                        </a:ext>
                      </a:extLst>
                    </p:cNvPr>
                    <p:cNvSpPr txBox="1"/>
                    <p:nvPr/>
                  </p:nvSpPr>
                  <p:spPr>
                    <a:xfrm>
                      <a:off x="3637531" y="3692632"/>
                      <a:ext cx="987133" cy="641455"/>
                    </a:xfrm>
                    <a:prstGeom prst="rect">
                      <a:avLst/>
                    </a:prstGeom>
                    <a:noFill/>
                  </p:spPr>
                  <p:txBody>
                    <a:bodyPr wrap="square" rtlCol="0">
                      <a:spAutoFit/>
                    </a:bodyPr>
                    <a:lstStyle/>
                    <a:p>
                      <a:pPr algn="ctr"/>
                      <a:r>
                        <a:rPr lang="en-NZ" sz="1600" dirty="0"/>
                        <a:t>NIHSS &lt; 7</a:t>
                      </a:r>
                      <a:br>
                        <a:rPr lang="en-NZ" sz="1600" dirty="0"/>
                      </a:br>
                      <a:r>
                        <a:rPr lang="en-NZ" sz="1000" dirty="0"/>
                        <a:t>3 days</a:t>
                      </a:r>
                    </a:p>
                    <a:p>
                      <a:pPr algn="ctr"/>
                      <a:endParaRPr lang="en-NZ" sz="1600" dirty="0"/>
                    </a:p>
                  </p:txBody>
                </p:sp>
                <p:sp>
                  <p:nvSpPr>
                    <p:cNvPr id="159" name="Rounded Rectangle 328">
                      <a:extLst>
                        <a:ext uri="{FF2B5EF4-FFF2-40B4-BE49-F238E27FC236}">
                          <a16:creationId xmlns:a16="http://schemas.microsoft.com/office/drawing/2014/main" id="{6E37FB90-EE0E-4721-9243-959E5C46673F}"/>
                        </a:ext>
                      </a:extLst>
                    </p:cNvPr>
                    <p:cNvSpPr/>
                    <p:nvPr/>
                  </p:nvSpPr>
                  <p:spPr>
                    <a:xfrm>
                      <a:off x="3698165" y="4189690"/>
                      <a:ext cx="87547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0" name="TextBox 159">
                      <a:extLst>
                        <a:ext uri="{FF2B5EF4-FFF2-40B4-BE49-F238E27FC236}">
                          <a16:creationId xmlns:a16="http://schemas.microsoft.com/office/drawing/2014/main" id="{213E4CD4-0D6C-4D94-AD91-94821CF7383C}"/>
                        </a:ext>
                      </a:extLst>
                    </p:cNvPr>
                    <p:cNvSpPr txBox="1"/>
                    <p:nvPr/>
                  </p:nvSpPr>
                  <p:spPr>
                    <a:xfrm>
                      <a:off x="3637531" y="4219867"/>
                      <a:ext cx="987133" cy="427637"/>
                    </a:xfrm>
                    <a:prstGeom prst="rect">
                      <a:avLst/>
                    </a:prstGeom>
                    <a:noFill/>
                  </p:spPr>
                  <p:txBody>
                    <a:bodyPr wrap="square" rtlCol="0">
                      <a:spAutoFit/>
                    </a:bodyPr>
                    <a:lstStyle/>
                    <a:p>
                      <a:pPr algn="ctr"/>
                      <a:r>
                        <a:rPr lang="en-NZ" sz="1600" dirty="0"/>
                        <a:t>NIHSS ≥ 7</a:t>
                      </a:r>
                      <a:br>
                        <a:rPr lang="en-NZ" sz="1600" dirty="0"/>
                      </a:br>
                      <a:r>
                        <a:rPr lang="en-NZ" sz="1000" dirty="0"/>
                        <a:t>3 days</a:t>
                      </a:r>
                    </a:p>
                  </p:txBody>
                </p:sp>
                <p:cxnSp>
                  <p:nvCxnSpPr>
                    <p:cNvPr id="161" name="Straight Arrow Connector 160">
                      <a:extLst>
                        <a:ext uri="{FF2B5EF4-FFF2-40B4-BE49-F238E27FC236}">
                          <a16:creationId xmlns:a16="http://schemas.microsoft.com/office/drawing/2014/main" id="{A55AB4A0-B329-4DF8-965F-75EF56D36567}"/>
                        </a:ext>
                      </a:extLst>
                    </p:cNvPr>
                    <p:cNvCxnSpPr/>
                    <p:nvPr/>
                  </p:nvCxnSpPr>
                  <p:spPr>
                    <a:xfrm flipV="1">
                      <a:off x="4602716" y="2809693"/>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4F7360E9-A0E5-47DF-B416-B1D87B743A19}"/>
                        </a:ext>
                      </a:extLst>
                    </p:cNvPr>
                    <p:cNvCxnSpPr/>
                    <p:nvPr/>
                  </p:nvCxnSpPr>
                  <p:spPr>
                    <a:xfrm flipV="1">
                      <a:off x="4602716" y="2281714"/>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C33BD605-8F7F-4707-A14F-5BE10D3AB016}"/>
                        </a:ext>
                      </a:extLst>
                    </p:cNvPr>
                    <p:cNvCxnSpPr/>
                    <p:nvPr/>
                  </p:nvCxnSpPr>
                  <p:spPr>
                    <a:xfrm flipV="1">
                      <a:off x="4602716" y="3873292"/>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BCD2200-6031-485B-AB16-55C9B3E6585A}"/>
                        </a:ext>
                      </a:extLst>
                    </p:cNvPr>
                    <p:cNvCxnSpPr/>
                    <p:nvPr/>
                  </p:nvCxnSpPr>
                  <p:spPr>
                    <a:xfrm flipV="1">
                      <a:off x="4602716" y="4388875"/>
                      <a:ext cx="216024" cy="269"/>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165" name="Rounded Rectangle 334">
                      <a:extLst>
                        <a:ext uri="{FF2B5EF4-FFF2-40B4-BE49-F238E27FC236}">
                          <a16:creationId xmlns:a16="http://schemas.microsoft.com/office/drawing/2014/main" id="{40EF0363-FE2C-4C2F-97D7-CD9DEB3E31DC}"/>
                        </a:ext>
                      </a:extLst>
                    </p:cNvPr>
                    <p:cNvSpPr/>
                    <p:nvPr/>
                  </p:nvSpPr>
                  <p:spPr>
                    <a:xfrm>
                      <a:off x="1784751" y="20743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6" name="TextBox 165">
                      <a:extLst>
                        <a:ext uri="{FF2B5EF4-FFF2-40B4-BE49-F238E27FC236}">
                          <a16:creationId xmlns:a16="http://schemas.microsoft.com/office/drawing/2014/main" id="{E71C1B1B-608E-4305-AB45-9BE8BB0F8BD8}"/>
                        </a:ext>
                      </a:extLst>
                    </p:cNvPr>
                    <p:cNvSpPr txBox="1"/>
                    <p:nvPr/>
                  </p:nvSpPr>
                  <p:spPr>
                    <a:xfrm>
                      <a:off x="1763688" y="2110924"/>
                      <a:ext cx="1181209" cy="294000"/>
                    </a:xfrm>
                    <a:prstGeom prst="rect">
                      <a:avLst/>
                    </a:prstGeom>
                    <a:noFill/>
                  </p:spPr>
                  <p:txBody>
                    <a:bodyPr wrap="square" rtlCol="0">
                      <a:spAutoFit/>
                    </a:bodyPr>
                    <a:lstStyle/>
                    <a:p>
                      <a:pPr algn="ctr"/>
                      <a:r>
                        <a:rPr lang="en-NZ" sz="1600" dirty="0"/>
                        <a:t>&lt; 80 y</a:t>
                      </a:r>
                    </a:p>
                  </p:txBody>
                </p:sp>
                <p:cxnSp>
                  <p:nvCxnSpPr>
                    <p:cNvPr id="167" name="Straight Arrow Connector 166">
                      <a:extLst>
                        <a:ext uri="{FF2B5EF4-FFF2-40B4-BE49-F238E27FC236}">
                          <a16:creationId xmlns:a16="http://schemas.microsoft.com/office/drawing/2014/main" id="{ACAC2F4A-4DAB-48A3-A86C-4F6C71A6E8B3}"/>
                        </a:ext>
                      </a:extLst>
                    </p:cNvPr>
                    <p:cNvCxnSpPr/>
                    <p:nvPr/>
                  </p:nvCxnSpPr>
                  <p:spPr>
                    <a:xfrm>
                      <a:off x="3119540" y="1753257"/>
                      <a:ext cx="1699200" cy="1"/>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B432A1E-C93A-4FA7-9C51-95DE242D9C5E}"/>
                        </a:ext>
                      </a:extLst>
                    </p:cNvPr>
                    <p:cNvCxnSpPr/>
                    <p:nvPr/>
                  </p:nvCxnSpPr>
                  <p:spPr>
                    <a:xfrm>
                      <a:off x="3119540" y="1752696"/>
                      <a:ext cx="0" cy="781200"/>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028EC89-145A-4AF1-AD0A-15171020342A}"/>
                        </a:ext>
                      </a:extLst>
                    </p:cNvPr>
                    <p:cNvCxnSpPr/>
                    <p:nvPr/>
                  </p:nvCxnSpPr>
                  <p:spPr>
                    <a:xfrm flipH="1">
                      <a:off x="3114000" y="2542019"/>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20BEDA8-E286-4812-B36C-2BD5890F3196}"/>
                        </a:ext>
                      </a:extLst>
                    </p:cNvPr>
                    <p:cNvCxnSpPr/>
                    <p:nvPr/>
                  </p:nvCxnSpPr>
                  <p:spPr>
                    <a:xfrm>
                      <a:off x="3336825" y="2276872"/>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B04207-1DD6-433A-AA25-C5E7BAA9EBFC}"/>
                        </a:ext>
                      </a:extLst>
                    </p:cNvPr>
                    <p:cNvCxnSpPr/>
                    <p:nvPr/>
                  </p:nvCxnSpPr>
                  <p:spPr>
                    <a:xfrm flipV="1">
                      <a:off x="3330000" y="2281714"/>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F15F2DE-953F-4528-A0C2-29046DF49F55}"/>
                        </a:ext>
                      </a:extLst>
                    </p:cNvPr>
                    <p:cNvCxnSpPr/>
                    <p:nvPr/>
                  </p:nvCxnSpPr>
                  <p:spPr>
                    <a:xfrm>
                      <a:off x="3119540" y="3333251"/>
                      <a:ext cx="1699200" cy="5"/>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5046416-CF08-4697-A857-001727647979}"/>
                        </a:ext>
                      </a:extLst>
                    </p:cNvPr>
                    <p:cNvCxnSpPr/>
                    <p:nvPr/>
                  </p:nvCxnSpPr>
                  <p:spPr>
                    <a:xfrm>
                      <a:off x="3119540" y="3333139"/>
                      <a:ext cx="0" cy="65187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8F67042-C02A-4980-AEA2-8D3A2DD3D05C}"/>
                        </a:ext>
                      </a:extLst>
                    </p:cNvPr>
                    <p:cNvCxnSpPr/>
                    <p:nvPr/>
                  </p:nvCxnSpPr>
                  <p:spPr>
                    <a:xfrm>
                      <a:off x="1411197" y="2281844"/>
                      <a:ext cx="360000" cy="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B8AC54A-7238-438E-AE6A-65B2A52C4CDA}"/>
                        </a:ext>
                      </a:extLst>
                    </p:cNvPr>
                    <p:cNvCxnSpPr/>
                    <p:nvPr/>
                  </p:nvCxnSpPr>
                  <p:spPr>
                    <a:xfrm>
                      <a:off x="1417229" y="2276868"/>
                      <a:ext cx="0" cy="122413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7835B1A1-3241-43A1-96C9-7FF8C1DDDF3F}"/>
                        </a:ext>
                      </a:extLst>
                    </p:cNvPr>
                    <p:cNvCxnSpPr/>
                    <p:nvPr/>
                  </p:nvCxnSpPr>
                  <p:spPr>
                    <a:xfrm>
                      <a:off x="1411197" y="3884193"/>
                      <a:ext cx="360000" cy="3"/>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9E3A22A-8466-48D4-A9C2-03BC7A843348}"/>
                        </a:ext>
                      </a:extLst>
                    </p:cNvPr>
                    <p:cNvCxnSpPr/>
                    <p:nvPr/>
                  </p:nvCxnSpPr>
                  <p:spPr>
                    <a:xfrm flipV="1">
                      <a:off x="1417228" y="3504405"/>
                      <a:ext cx="2" cy="379419"/>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11A2919-1170-4D0D-9F7C-75D9083E67AB}"/>
                        </a:ext>
                      </a:extLst>
                    </p:cNvPr>
                    <p:cNvCxnSpPr/>
                    <p:nvPr/>
                  </p:nvCxnSpPr>
                  <p:spPr>
                    <a:xfrm flipH="1">
                      <a:off x="3112777" y="4130945"/>
                      <a:ext cx="224424"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2C0B7DE-3DED-4B90-87B0-39318B1D32F2}"/>
                        </a:ext>
                      </a:extLst>
                    </p:cNvPr>
                    <p:cNvCxnSpPr/>
                    <p:nvPr/>
                  </p:nvCxnSpPr>
                  <p:spPr>
                    <a:xfrm>
                      <a:off x="3338424" y="3857138"/>
                      <a:ext cx="0" cy="530295"/>
                    </a:xfrm>
                    <a:prstGeom prst="line">
                      <a:avLst/>
                    </a:prstGeom>
                    <a:ln w="12700">
                      <a:solidFill>
                        <a:schemeClr val="tx1"/>
                      </a:solidFill>
                      <a:prstDash val="solid"/>
                      <a:tailEnd w="lg"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E03F6091-5A29-47E3-A0D2-9F4B9C241C4A}"/>
                        </a:ext>
                      </a:extLst>
                    </p:cNvPr>
                    <p:cNvCxnSpPr/>
                    <p:nvPr/>
                  </p:nvCxnSpPr>
                  <p:spPr>
                    <a:xfrm flipV="1">
                      <a:off x="3334729" y="3864407"/>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FFA9630-116F-4798-9F09-52A85D44A40F}"/>
                        </a:ext>
                      </a:extLst>
                    </p:cNvPr>
                    <p:cNvCxnSpPr/>
                    <p:nvPr/>
                  </p:nvCxnSpPr>
                  <p:spPr>
                    <a:xfrm flipV="1">
                      <a:off x="3330000" y="4387702"/>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EC03380-C8E4-4D6E-BDA6-2A2C3DEECFD1}"/>
                        </a:ext>
                      </a:extLst>
                    </p:cNvPr>
                    <p:cNvCxnSpPr/>
                    <p:nvPr/>
                  </p:nvCxnSpPr>
                  <p:spPr>
                    <a:xfrm flipH="1">
                      <a:off x="1209329" y="3073517"/>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B2A877C-1967-4EE1-AF84-3665C8A1A8C6}"/>
                        </a:ext>
                      </a:extLst>
                    </p:cNvPr>
                    <p:cNvCxnSpPr/>
                    <p:nvPr/>
                  </p:nvCxnSpPr>
                  <p:spPr>
                    <a:xfrm flipH="1">
                      <a:off x="2905976" y="2281848"/>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F16C6F6-03E4-4EEC-BCDA-6BBB5D5A8AF7}"/>
                        </a:ext>
                      </a:extLst>
                    </p:cNvPr>
                    <p:cNvCxnSpPr/>
                    <p:nvPr/>
                  </p:nvCxnSpPr>
                  <p:spPr>
                    <a:xfrm flipH="1">
                      <a:off x="2902298" y="3868652"/>
                      <a:ext cx="216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5" name="Rounded Rectangle 354">
                      <a:extLst>
                        <a:ext uri="{FF2B5EF4-FFF2-40B4-BE49-F238E27FC236}">
                          <a16:creationId xmlns:a16="http://schemas.microsoft.com/office/drawing/2014/main" id="{FA4BD7A4-210A-49E5-96DF-5238FCDA6151}"/>
                        </a:ext>
                      </a:extLst>
                    </p:cNvPr>
                    <p:cNvSpPr/>
                    <p:nvPr/>
                  </p:nvSpPr>
                  <p:spPr>
                    <a:xfrm>
                      <a:off x="1784751" y="368654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6" name="TextBox 185">
                      <a:extLst>
                        <a:ext uri="{FF2B5EF4-FFF2-40B4-BE49-F238E27FC236}">
                          <a16:creationId xmlns:a16="http://schemas.microsoft.com/office/drawing/2014/main" id="{88F4BF4D-17D9-4CD9-8C3D-11A916180D8D}"/>
                        </a:ext>
                      </a:extLst>
                    </p:cNvPr>
                    <p:cNvSpPr txBox="1"/>
                    <p:nvPr/>
                  </p:nvSpPr>
                  <p:spPr>
                    <a:xfrm>
                      <a:off x="1764000" y="3677018"/>
                      <a:ext cx="1181209" cy="427637"/>
                    </a:xfrm>
                    <a:prstGeom prst="rect">
                      <a:avLst/>
                    </a:prstGeom>
                    <a:noFill/>
                  </p:spPr>
                  <p:txBody>
                    <a:bodyPr wrap="square" rtlCol="0">
                      <a:spAutoFit/>
                    </a:bodyPr>
                    <a:lstStyle/>
                    <a:p>
                      <a:pPr algn="ctr"/>
                      <a:r>
                        <a:rPr lang="en-NZ" sz="1600" dirty="0"/>
                        <a:t>MEP+</a:t>
                      </a:r>
                      <a:br>
                        <a:rPr lang="en-NZ" sz="1600" dirty="0"/>
                      </a:br>
                      <a:r>
                        <a:rPr lang="en-NZ" sz="1000" dirty="0"/>
                        <a:t>3 – 7 days</a:t>
                      </a:r>
                    </a:p>
                  </p:txBody>
                </p:sp>
              </p:grpSp>
            </p:grpSp>
            <p:sp>
              <p:nvSpPr>
                <p:cNvPr id="43" name="Rounded Rectangle 210">
                  <a:extLst>
                    <a:ext uri="{FF2B5EF4-FFF2-40B4-BE49-F238E27FC236}">
                      <a16:creationId xmlns:a16="http://schemas.microsoft.com/office/drawing/2014/main" id="{F43BA9BC-17FC-4E72-A21A-CD3441A3454C}"/>
                    </a:ext>
                  </a:extLst>
                </p:cNvPr>
                <p:cNvSpPr/>
                <p:nvPr/>
              </p:nvSpPr>
              <p:spPr>
                <a:xfrm>
                  <a:off x="4858752" y="1553241"/>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TextBox 43">
                  <a:extLst>
                    <a:ext uri="{FF2B5EF4-FFF2-40B4-BE49-F238E27FC236}">
                      <a16:creationId xmlns:a16="http://schemas.microsoft.com/office/drawing/2014/main" id="{C1977CE5-B123-4A19-A119-E80D5AD92547}"/>
                    </a:ext>
                  </a:extLst>
                </p:cNvPr>
                <p:cNvSpPr txBox="1"/>
                <p:nvPr/>
              </p:nvSpPr>
              <p:spPr>
                <a:xfrm>
                  <a:off x="4823966" y="1849449"/>
                  <a:ext cx="1181209" cy="294000"/>
                </a:xfrm>
                <a:prstGeom prst="rect">
                  <a:avLst/>
                </a:prstGeom>
                <a:noFill/>
              </p:spPr>
              <p:txBody>
                <a:bodyPr wrap="square" rtlCol="0">
                  <a:spAutoFit/>
                </a:bodyPr>
                <a:lstStyle/>
                <a:p>
                  <a:pPr algn="ctr"/>
                  <a:r>
                    <a:rPr lang="en-NZ" sz="1600" dirty="0">
                      <a:solidFill>
                        <a:srgbClr val="00CC00"/>
                      </a:solidFill>
                    </a:rPr>
                    <a:t>EXCELLENT</a:t>
                  </a:r>
                </a:p>
              </p:txBody>
            </p:sp>
            <p:sp>
              <p:nvSpPr>
                <p:cNvPr id="45" name="Rounded Rectangle 212">
                  <a:extLst>
                    <a:ext uri="{FF2B5EF4-FFF2-40B4-BE49-F238E27FC236}">
                      <a16:creationId xmlns:a16="http://schemas.microsoft.com/office/drawing/2014/main" id="{1727D53E-BEF1-4DAA-B1A1-1436F0F9C8B8}"/>
                    </a:ext>
                  </a:extLst>
                </p:cNvPr>
                <p:cNvSpPr/>
                <p:nvPr/>
              </p:nvSpPr>
              <p:spPr>
                <a:xfrm>
                  <a:off x="4858752" y="2594373"/>
                  <a:ext cx="1111636" cy="9264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TextBox 45">
                  <a:extLst>
                    <a:ext uri="{FF2B5EF4-FFF2-40B4-BE49-F238E27FC236}">
                      <a16:creationId xmlns:a16="http://schemas.microsoft.com/office/drawing/2014/main" id="{078F2025-ACCA-48C5-8A23-B43E4F1C388A}"/>
                    </a:ext>
                  </a:extLst>
                </p:cNvPr>
                <p:cNvSpPr txBox="1"/>
                <p:nvPr/>
              </p:nvSpPr>
              <p:spPr>
                <a:xfrm>
                  <a:off x="4823966" y="2890581"/>
                  <a:ext cx="1181209" cy="294000"/>
                </a:xfrm>
                <a:prstGeom prst="rect">
                  <a:avLst/>
                </a:prstGeom>
                <a:noFill/>
              </p:spPr>
              <p:txBody>
                <a:bodyPr wrap="square" rtlCol="0">
                  <a:spAutoFit/>
                </a:bodyPr>
                <a:lstStyle/>
                <a:p>
                  <a:pPr algn="ctr"/>
                  <a:r>
                    <a:rPr lang="en-NZ" sz="1600" dirty="0">
                      <a:solidFill>
                        <a:schemeClr val="accent1"/>
                      </a:solidFill>
                    </a:rPr>
                    <a:t>GOOD</a:t>
                  </a:r>
                </a:p>
              </p:txBody>
            </p:sp>
            <p:sp>
              <p:nvSpPr>
                <p:cNvPr id="47" name="Rounded Rectangle 214">
                  <a:extLst>
                    <a:ext uri="{FF2B5EF4-FFF2-40B4-BE49-F238E27FC236}">
                      <a16:creationId xmlns:a16="http://schemas.microsoft.com/office/drawing/2014/main" id="{B7A28D1B-A681-433A-8E6C-536132F0D1CF}"/>
                    </a:ext>
                  </a:extLst>
                </p:cNvPr>
                <p:cNvSpPr/>
                <p:nvPr/>
              </p:nvSpPr>
              <p:spPr>
                <a:xfrm>
                  <a:off x="4857370" y="3662455"/>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TextBox 47">
                  <a:extLst>
                    <a:ext uri="{FF2B5EF4-FFF2-40B4-BE49-F238E27FC236}">
                      <a16:creationId xmlns:a16="http://schemas.microsoft.com/office/drawing/2014/main" id="{D5E36019-45B8-4724-AF4F-EC39D352B9B0}"/>
                    </a:ext>
                  </a:extLst>
                </p:cNvPr>
                <p:cNvSpPr txBox="1"/>
                <p:nvPr/>
              </p:nvSpPr>
              <p:spPr>
                <a:xfrm>
                  <a:off x="4823966" y="3662454"/>
                  <a:ext cx="1181209" cy="294000"/>
                </a:xfrm>
                <a:prstGeom prst="rect">
                  <a:avLst/>
                </a:prstGeom>
                <a:noFill/>
              </p:spPr>
              <p:txBody>
                <a:bodyPr wrap="square" rtlCol="0">
                  <a:spAutoFit/>
                </a:bodyPr>
                <a:lstStyle/>
                <a:p>
                  <a:pPr algn="ctr"/>
                  <a:r>
                    <a:rPr lang="en-NZ" sz="1600" dirty="0">
                      <a:solidFill>
                        <a:srgbClr val="FFC000"/>
                      </a:solidFill>
                    </a:rPr>
                    <a:t>LIMITED</a:t>
                  </a:r>
                </a:p>
              </p:txBody>
            </p:sp>
            <p:sp>
              <p:nvSpPr>
                <p:cNvPr id="49" name="Rounded Rectangle 216">
                  <a:extLst>
                    <a:ext uri="{FF2B5EF4-FFF2-40B4-BE49-F238E27FC236}">
                      <a16:creationId xmlns:a16="http://schemas.microsoft.com/office/drawing/2014/main" id="{2B5DCD9E-E534-4448-BD35-7D0802F3F0CB}"/>
                    </a:ext>
                  </a:extLst>
                </p:cNvPr>
                <p:cNvSpPr/>
                <p:nvPr/>
              </p:nvSpPr>
              <p:spPr>
                <a:xfrm>
                  <a:off x="4857370" y="4189690"/>
                  <a:ext cx="1114400" cy="39890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TextBox 49">
                  <a:extLst>
                    <a:ext uri="{FF2B5EF4-FFF2-40B4-BE49-F238E27FC236}">
                      <a16:creationId xmlns:a16="http://schemas.microsoft.com/office/drawing/2014/main" id="{22D086BA-5667-4371-99E0-A227B5E0A6C9}"/>
                    </a:ext>
                  </a:extLst>
                </p:cNvPr>
                <p:cNvSpPr txBox="1"/>
                <p:nvPr/>
              </p:nvSpPr>
              <p:spPr>
                <a:xfrm>
                  <a:off x="4823966" y="4175231"/>
                  <a:ext cx="1181209" cy="294000"/>
                </a:xfrm>
                <a:prstGeom prst="rect">
                  <a:avLst/>
                </a:prstGeom>
                <a:noFill/>
              </p:spPr>
              <p:txBody>
                <a:bodyPr wrap="square" rtlCol="0">
                  <a:spAutoFit/>
                </a:bodyPr>
                <a:lstStyle/>
                <a:p>
                  <a:pPr algn="ctr"/>
                  <a:r>
                    <a:rPr lang="en-NZ" sz="1600" dirty="0">
                      <a:solidFill>
                        <a:srgbClr val="C00000"/>
                      </a:solidFill>
                    </a:rPr>
                    <a:t>POOR</a:t>
                  </a:r>
                </a:p>
              </p:txBody>
            </p:sp>
            <p:cxnSp>
              <p:nvCxnSpPr>
                <p:cNvPr id="51" name="Straight Arrow Connector 50">
                  <a:extLst>
                    <a:ext uri="{FF2B5EF4-FFF2-40B4-BE49-F238E27FC236}">
                      <a16:creationId xmlns:a16="http://schemas.microsoft.com/office/drawing/2014/main" id="{94012316-53CC-4D66-8BE5-A73DE830CE5B}"/>
                    </a:ext>
                  </a:extLst>
                </p:cNvPr>
                <p:cNvCxnSpPr/>
                <p:nvPr/>
              </p:nvCxnSpPr>
              <p:spPr>
                <a:xfrm flipV="1">
                  <a:off x="3330496" y="2809693"/>
                  <a:ext cx="360000" cy="268"/>
                </a:xfrm>
                <a:prstGeom prst="straightConnector1">
                  <a:avLst/>
                </a:prstGeom>
                <a:ln w="127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EF1CD04-3649-46FA-85F8-6D17ADF6E639}"/>
                    </a:ext>
                  </a:extLst>
                </p:cNvPr>
                <p:cNvGrpSpPr/>
                <p:nvPr/>
              </p:nvGrpSpPr>
              <p:grpSpPr>
                <a:xfrm rot="10800000">
                  <a:off x="5058373" y="1711641"/>
                  <a:ext cx="712395" cy="72206"/>
                  <a:chOff x="7020272" y="2016447"/>
                  <a:chExt cx="712395" cy="72206"/>
                </a:xfrm>
              </p:grpSpPr>
              <p:sp>
                <p:nvSpPr>
                  <p:cNvPr id="134" name="Oval 133">
                    <a:extLst>
                      <a:ext uri="{FF2B5EF4-FFF2-40B4-BE49-F238E27FC236}">
                        <a16:creationId xmlns:a16="http://schemas.microsoft.com/office/drawing/2014/main" id="{8DFDFDEB-146D-49D5-A603-2DE0CF23B631}"/>
                      </a:ext>
                    </a:extLst>
                  </p:cNvPr>
                  <p:cNvSpPr/>
                  <p:nvPr/>
                </p:nvSpPr>
                <p:spPr>
                  <a:xfrm>
                    <a:off x="7660659" y="2016447"/>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35" name="Group 134">
                    <a:extLst>
                      <a:ext uri="{FF2B5EF4-FFF2-40B4-BE49-F238E27FC236}">
                        <a16:creationId xmlns:a16="http://schemas.microsoft.com/office/drawing/2014/main" id="{B2C553BF-86B5-4D58-834E-3F27EBC2857A}"/>
                      </a:ext>
                    </a:extLst>
                  </p:cNvPr>
                  <p:cNvGrpSpPr/>
                  <p:nvPr/>
                </p:nvGrpSpPr>
                <p:grpSpPr>
                  <a:xfrm>
                    <a:off x="7020272" y="2016653"/>
                    <a:ext cx="143154" cy="72000"/>
                    <a:chOff x="7020272" y="2016447"/>
                    <a:chExt cx="143154" cy="72000"/>
                  </a:xfrm>
                </p:grpSpPr>
                <p:sp>
                  <p:nvSpPr>
                    <p:cNvPr id="148" name="Oval 147">
                      <a:extLst>
                        <a:ext uri="{FF2B5EF4-FFF2-40B4-BE49-F238E27FC236}">
                          <a16:creationId xmlns:a16="http://schemas.microsoft.com/office/drawing/2014/main" id="{556C6BDB-935C-43A8-B8A8-0E925160D1D2}"/>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9" name="Oval 148">
                      <a:extLst>
                        <a:ext uri="{FF2B5EF4-FFF2-40B4-BE49-F238E27FC236}">
                          <a16:creationId xmlns:a16="http://schemas.microsoft.com/office/drawing/2014/main" id="{5398D8CC-3CD5-4CD5-B717-08FA65D8910E}"/>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6" name="Group 135">
                    <a:extLst>
                      <a:ext uri="{FF2B5EF4-FFF2-40B4-BE49-F238E27FC236}">
                        <a16:creationId xmlns:a16="http://schemas.microsoft.com/office/drawing/2014/main" id="{6726C58E-50D6-429D-98E8-9D355AD47F75}"/>
                      </a:ext>
                    </a:extLst>
                  </p:cNvPr>
                  <p:cNvGrpSpPr/>
                  <p:nvPr/>
                </p:nvGrpSpPr>
                <p:grpSpPr>
                  <a:xfrm>
                    <a:off x="7162035" y="2016653"/>
                    <a:ext cx="143154" cy="72000"/>
                    <a:chOff x="7020272" y="2016447"/>
                    <a:chExt cx="143154" cy="72000"/>
                  </a:xfrm>
                </p:grpSpPr>
                <p:sp>
                  <p:nvSpPr>
                    <p:cNvPr id="146" name="Oval 145">
                      <a:extLst>
                        <a:ext uri="{FF2B5EF4-FFF2-40B4-BE49-F238E27FC236}">
                          <a16:creationId xmlns:a16="http://schemas.microsoft.com/office/drawing/2014/main" id="{900DA91B-ADDD-45FF-A820-57B95862FE7C}"/>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7" name="Oval 146">
                      <a:extLst>
                        <a:ext uri="{FF2B5EF4-FFF2-40B4-BE49-F238E27FC236}">
                          <a16:creationId xmlns:a16="http://schemas.microsoft.com/office/drawing/2014/main" id="{C70BCB58-8C49-4CC5-819E-6A09673BA82C}"/>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7" name="Group 136">
                    <a:extLst>
                      <a:ext uri="{FF2B5EF4-FFF2-40B4-BE49-F238E27FC236}">
                        <a16:creationId xmlns:a16="http://schemas.microsoft.com/office/drawing/2014/main" id="{D95D1357-5A9F-40D2-880A-8ACB11A7AF08}"/>
                      </a:ext>
                    </a:extLst>
                  </p:cNvPr>
                  <p:cNvGrpSpPr/>
                  <p:nvPr/>
                </p:nvGrpSpPr>
                <p:grpSpPr>
                  <a:xfrm>
                    <a:off x="7303798" y="2016653"/>
                    <a:ext cx="143154" cy="72000"/>
                    <a:chOff x="7020272" y="2016447"/>
                    <a:chExt cx="143154" cy="72000"/>
                  </a:xfrm>
                </p:grpSpPr>
                <p:sp>
                  <p:nvSpPr>
                    <p:cNvPr id="144" name="Oval 143">
                      <a:extLst>
                        <a:ext uri="{FF2B5EF4-FFF2-40B4-BE49-F238E27FC236}">
                          <a16:creationId xmlns:a16="http://schemas.microsoft.com/office/drawing/2014/main" id="{97BAEF87-1F64-499E-91FF-B872A81CC521}"/>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5" name="Oval 144">
                      <a:extLst>
                        <a:ext uri="{FF2B5EF4-FFF2-40B4-BE49-F238E27FC236}">
                          <a16:creationId xmlns:a16="http://schemas.microsoft.com/office/drawing/2014/main" id="{DC0E08FC-5F8B-498E-98FF-D0CB1976FD63}"/>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8" name="Group 137">
                    <a:extLst>
                      <a:ext uri="{FF2B5EF4-FFF2-40B4-BE49-F238E27FC236}">
                        <a16:creationId xmlns:a16="http://schemas.microsoft.com/office/drawing/2014/main" id="{56E894D8-6E23-4169-989D-DD714C97A318}"/>
                      </a:ext>
                    </a:extLst>
                  </p:cNvPr>
                  <p:cNvGrpSpPr/>
                  <p:nvPr/>
                </p:nvGrpSpPr>
                <p:grpSpPr>
                  <a:xfrm>
                    <a:off x="7445561" y="2016653"/>
                    <a:ext cx="143154" cy="72000"/>
                    <a:chOff x="7020272" y="2016447"/>
                    <a:chExt cx="143154" cy="72000"/>
                  </a:xfrm>
                </p:grpSpPr>
                <p:sp>
                  <p:nvSpPr>
                    <p:cNvPr id="142" name="Oval 141">
                      <a:extLst>
                        <a:ext uri="{FF2B5EF4-FFF2-40B4-BE49-F238E27FC236}">
                          <a16:creationId xmlns:a16="http://schemas.microsoft.com/office/drawing/2014/main" id="{F22037CE-98A5-45B0-B1A0-A3A30B6C9709}"/>
                        </a:ext>
                      </a:extLst>
                    </p:cNvPr>
                    <p:cNvSpPr/>
                    <p:nvPr/>
                  </p:nvSpPr>
                  <p:spPr>
                    <a:xfrm>
                      <a:off x="7020272"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3" name="Oval 142">
                      <a:extLst>
                        <a:ext uri="{FF2B5EF4-FFF2-40B4-BE49-F238E27FC236}">
                          <a16:creationId xmlns:a16="http://schemas.microsoft.com/office/drawing/2014/main" id="{C291F7CB-3E8F-4823-A750-58C20EB6FC93}"/>
                        </a:ext>
                      </a:extLst>
                    </p:cNvPr>
                    <p:cNvSpPr/>
                    <p:nvPr/>
                  </p:nvSpPr>
                  <p:spPr>
                    <a:xfrm>
                      <a:off x="7091418" y="2016447"/>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39" name="Group 138">
                    <a:extLst>
                      <a:ext uri="{FF2B5EF4-FFF2-40B4-BE49-F238E27FC236}">
                        <a16:creationId xmlns:a16="http://schemas.microsoft.com/office/drawing/2014/main" id="{075848EA-B840-46A7-818B-E42B2464E53F}"/>
                      </a:ext>
                    </a:extLst>
                  </p:cNvPr>
                  <p:cNvGrpSpPr/>
                  <p:nvPr/>
                </p:nvGrpSpPr>
                <p:grpSpPr>
                  <a:xfrm rot="10800000">
                    <a:off x="7589963" y="2016447"/>
                    <a:ext cx="72000" cy="72008"/>
                    <a:chOff x="8028384" y="1350802"/>
                    <a:chExt cx="72000" cy="72008"/>
                  </a:xfrm>
                </p:grpSpPr>
                <p:sp>
                  <p:nvSpPr>
                    <p:cNvPr id="140" name="Chord 139">
                      <a:extLst>
                        <a:ext uri="{FF2B5EF4-FFF2-40B4-BE49-F238E27FC236}">
                          <a16:creationId xmlns:a16="http://schemas.microsoft.com/office/drawing/2014/main" id="{C28B54FD-E19F-4FBB-A892-8E4E5EFEF2F0}"/>
                        </a:ext>
                      </a:extLst>
                    </p:cNvPr>
                    <p:cNvSpPr/>
                    <p:nvPr/>
                  </p:nvSpPr>
                  <p:spPr>
                    <a:xfrm>
                      <a:off x="8028384" y="1350802"/>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1" name="Chord 140">
                      <a:extLst>
                        <a:ext uri="{FF2B5EF4-FFF2-40B4-BE49-F238E27FC236}">
                          <a16:creationId xmlns:a16="http://schemas.microsoft.com/office/drawing/2014/main" id="{020C5F67-9C60-4506-8944-BC8AB50D6C37}"/>
                        </a:ext>
                      </a:extLst>
                    </p:cNvPr>
                    <p:cNvSpPr/>
                    <p:nvPr/>
                  </p:nvSpPr>
                  <p:spPr>
                    <a:xfrm rot="10800000">
                      <a:off x="8028384" y="1350802"/>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3" name="Group 52">
                  <a:extLst>
                    <a:ext uri="{FF2B5EF4-FFF2-40B4-BE49-F238E27FC236}">
                      <a16:creationId xmlns:a16="http://schemas.microsoft.com/office/drawing/2014/main" id="{1433852A-D98D-4F99-84C2-6E65E082F37B}"/>
                    </a:ext>
                  </a:extLst>
                </p:cNvPr>
                <p:cNvGrpSpPr/>
                <p:nvPr/>
              </p:nvGrpSpPr>
              <p:grpSpPr>
                <a:xfrm>
                  <a:off x="5058373" y="2239529"/>
                  <a:ext cx="712395" cy="72001"/>
                  <a:chOff x="6058630" y="1736720"/>
                  <a:chExt cx="712395" cy="72001"/>
                </a:xfrm>
              </p:grpSpPr>
              <p:grpSp>
                <p:nvGrpSpPr>
                  <p:cNvPr id="119" name="Group 118">
                    <a:extLst>
                      <a:ext uri="{FF2B5EF4-FFF2-40B4-BE49-F238E27FC236}">
                        <a16:creationId xmlns:a16="http://schemas.microsoft.com/office/drawing/2014/main" id="{EEA7E5A0-7EBE-4C11-BFA3-F826A7E5DF92}"/>
                      </a:ext>
                    </a:extLst>
                  </p:cNvPr>
                  <p:cNvGrpSpPr/>
                  <p:nvPr/>
                </p:nvGrpSpPr>
                <p:grpSpPr>
                  <a:xfrm rot="10800000">
                    <a:off x="6058630" y="1736720"/>
                    <a:ext cx="712395" cy="72001"/>
                    <a:chOff x="7020272" y="2016550"/>
                    <a:chExt cx="712395" cy="72001"/>
                  </a:xfrm>
                </p:grpSpPr>
                <p:sp>
                  <p:nvSpPr>
                    <p:cNvPr id="121" name="Oval 120">
                      <a:extLst>
                        <a:ext uri="{FF2B5EF4-FFF2-40B4-BE49-F238E27FC236}">
                          <a16:creationId xmlns:a16="http://schemas.microsoft.com/office/drawing/2014/main" id="{A0451F19-C32C-4FFB-87C5-089EEC22AB40}"/>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22" name="Group 121">
                      <a:extLst>
                        <a:ext uri="{FF2B5EF4-FFF2-40B4-BE49-F238E27FC236}">
                          <a16:creationId xmlns:a16="http://schemas.microsoft.com/office/drawing/2014/main" id="{DC4F4CE9-C0FF-4F06-8381-642B5B8659CA}"/>
                        </a:ext>
                      </a:extLst>
                    </p:cNvPr>
                    <p:cNvGrpSpPr/>
                    <p:nvPr/>
                  </p:nvGrpSpPr>
                  <p:grpSpPr>
                    <a:xfrm>
                      <a:off x="7020272" y="2016550"/>
                      <a:ext cx="143154" cy="72001"/>
                      <a:chOff x="7020272" y="2016344"/>
                      <a:chExt cx="143154" cy="72001"/>
                    </a:xfrm>
                  </p:grpSpPr>
                  <p:sp>
                    <p:nvSpPr>
                      <p:cNvPr id="132" name="Oval 131">
                        <a:extLst>
                          <a:ext uri="{FF2B5EF4-FFF2-40B4-BE49-F238E27FC236}">
                            <a16:creationId xmlns:a16="http://schemas.microsoft.com/office/drawing/2014/main" id="{A11A3704-3E2C-4D2B-91CF-CB793B789C6D}"/>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3" name="Oval 132">
                        <a:extLst>
                          <a:ext uri="{FF2B5EF4-FFF2-40B4-BE49-F238E27FC236}">
                            <a16:creationId xmlns:a16="http://schemas.microsoft.com/office/drawing/2014/main" id="{F7D6F7D4-6AA7-40AB-B020-C5CF52443C84}"/>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3" name="Group 122">
                      <a:extLst>
                        <a:ext uri="{FF2B5EF4-FFF2-40B4-BE49-F238E27FC236}">
                          <a16:creationId xmlns:a16="http://schemas.microsoft.com/office/drawing/2014/main" id="{134F4502-B69B-434B-97A9-F7F83669328A}"/>
                        </a:ext>
                      </a:extLst>
                    </p:cNvPr>
                    <p:cNvGrpSpPr/>
                    <p:nvPr/>
                  </p:nvGrpSpPr>
                  <p:grpSpPr>
                    <a:xfrm>
                      <a:off x="7162035" y="2016550"/>
                      <a:ext cx="143154" cy="72000"/>
                      <a:chOff x="7020272" y="2016344"/>
                      <a:chExt cx="143154" cy="72000"/>
                    </a:xfrm>
                  </p:grpSpPr>
                  <p:sp>
                    <p:nvSpPr>
                      <p:cNvPr id="130" name="Oval 129">
                        <a:extLst>
                          <a:ext uri="{FF2B5EF4-FFF2-40B4-BE49-F238E27FC236}">
                            <a16:creationId xmlns:a16="http://schemas.microsoft.com/office/drawing/2014/main" id="{620502D2-0176-4EED-A11E-23ED0B00958A}"/>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1" name="Oval 130">
                        <a:extLst>
                          <a:ext uri="{FF2B5EF4-FFF2-40B4-BE49-F238E27FC236}">
                            <a16:creationId xmlns:a16="http://schemas.microsoft.com/office/drawing/2014/main" id="{1C917ADC-C2DA-4AB1-840E-9C79C20680EF}"/>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4" name="Group 123">
                      <a:extLst>
                        <a:ext uri="{FF2B5EF4-FFF2-40B4-BE49-F238E27FC236}">
                          <a16:creationId xmlns:a16="http://schemas.microsoft.com/office/drawing/2014/main" id="{A51B93D7-8BC4-4BC5-A6BD-2DA3044C2D11}"/>
                        </a:ext>
                      </a:extLst>
                    </p:cNvPr>
                    <p:cNvGrpSpPr/>
                    <p:nvPr/>
                  </p:nvGrpSpPr>
                  <p:grpSpPr>
                    <a:xfrm>
                      <a:off x="7303798" y="2016550"/>
                      <a:ext cx="143154" cy="72000"/>
                      <a:chOff x="7020272" y="2016344"/>
                      <a:chExt cx="143154" cy="72000"/>
                    </a:xfrm>
                  </p:grpSpPr>
                  <p:sp>
                    <p:nvSpPr>
                      <p:cNvPr id="128" name="Oval 127">
                        <a:extLst>
                          <a:ext uri="{FF2B5EF4-FFF2-40B4-BE49-F238E27FC236}">
                            <a16:creationId xmlns:a16="http://schemas.microsoft.com/office/drawing/2014/main" id="{DA09C689-02DC-45F8-A249-D60550CB3C9E}"/>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9" name="Oval 128">
                        <a:extLst>
                          <a:ext uri="{FF2B5EF4-FFF2-40B4-BE49-F238E27FC236}">
                            <a16:creationId xmlns:a16="http://schemas.microsoft.com/office/drawing/2014/main" id="{D8C7EA0D-7DFD-4C72-8A2F-FBC3C7E40F46}"/>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25" name="Group 124">
                      <a:extLst>
                        <a:ext uri="{FF2B5EF4-FFF2-40B4-BE49-F238E27FC236}">
                          <a16:creationId xmlns:a16="http://schemas.microsoft.com/office/drawing/2014/main" id="{892F8A52-5F21-4FD1-8AE5-2F9B7926B5DB}"/>
                        </a:ext>
                      </a:extLst>
                    </p:cNvPr>
                    <p:cNvGrpSpPr/>
                    <p:nvPr/>
                  </p:nvGrpSpPr>
                  <p:grpSpPr>
                    <a:xfrm>
                      <a:off x="7445561" y="2016550"/>
                      <a:ext cx="143154" cy="72000"/>
                      <a:chOff x="7020272" y="2016344"/>
                      <a:chExt cx="143154" cy="72000"/>
                    </a:xfrm>
                  </p:grpSpPr>
                  <p:sp>
                    <p:nvSpPr>
                      <p:cNvPr id="126" name="Oval 125">
                        <a:extLst>
                          <a:ext uri="{FF2B5EF4-FFF2-40B4-BE49-F238E27FC236}">
                            <a16:creationId xmlns:a16="http://schemas.microsoft.com/office/drawing/2014/main" id="{2FC3ADF9-E295-4E91-B9B8-376EA685DDBB}"/>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7" name="Oval 126">
                        <a:extLst>
                          <a:ext uri="{FF2B5EF4-FFF2-40B4-BE49-F238E27FC236}">
                            <a16:creationId xmlns:a16="http://schemas.microsoft.com/office/drawing/2014/main" id="{186BC2A4-0C12-4DB9-8634-E874064E52EC}"/>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120" name="Oval 119">
                    <a:extLst>
                      <a:ext uri="{FF2B5EF4-FFF2-40B4-BE49-F238E27FC236}">
                        <a16:creationId xmlns:a16="http://schemas.microsoft.com/office/drawing/2014/main" id="{497CA051-580D-48A0-84E8-488DDEC2F4DA}"/>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4" name="Group 53">
                  <a:extLst>
                    <a:ext uri="{FF2B5EF4-FFF2-40B4-BE49-F238E27FC236}">
                      <a16:creationId xmlns:a16="http://schemas.microsoft.com/office/drawing/2014/main" id="{6B6CC0CC-2383-40E4-A67D-906266AC2AC1}"/>
                    </a:ext>
                  </a:extLst>
                </p:cNvPr>
                <p:cNvGrpSpPr/>
                <p:nvPr/>
              </p:nvGrpSpPr>
              <p:grpSpPr>
                <a:xfrm>
                  <a:off x="5058373" y="2771874"/>
                  <a:ext cx="712395" cy="72001"/>
                  <a:chOff x="6058630" y="1736720"/>
                  <a:chExt cx="712395" cy="72001"/>
                </a:xfrm>
              </p:grpSpPr>
              <p:grpSp>
                <p:nvGrpSpPr>
                  <p:cNvPr id="104" name="Group 103">
                    <a:extLst>
                      <a:ext uri="{FF2B5EF4-FFF2-40B4-BE49-F238E27FC236}">
                        <a16:creationId xmlns:a16="http://schemas.microsoft.com/office/drawing/2014/main" id="{005A21F6-1368-4556-9E1B-769D210E56EF}"/>
                      </a:ext>
                    </a:extLst>
                  </p:cNvPr>
                  <p:cNvGrpSpPr/>
                  <p:nvPr/>
                </p:nvGrpSpPr>
                <p:grpSpPr>
                  <a:xfrm rot="10800000">
                    <a:off x="6058630" y="1736720"/>
                    <a:ext cx="712395" cy="72001"/>
                    <a:chOff x="7020272" y="2016550"/>
                    <a:chExt cx="712395" cy="72001"/>
                  </a:xfrm>
                </p:grpSpPr>
                <p:sp>
                  <p:nvSpPr>
                    <p:cNvPr id="106" name="Oval 105">
                      <a:extLst>
                        <a:ext uri="{FF2B5EF4-FFF2-40B4-BE49-F238E27FC236}">
                          <a16:creationId xmlns:a16="http://schemas.microsoft.com/office/drawing/2014/main" id="{A4E758D0-D1D6-44FF-B891-C04128634F51}"/>
                        </a:ext>
                      </a:extLst>
                    </p:cNvPr>
                    <p:cNvSpPr/>
                    <p:nvPr/>
                  </p:nvSpPr>
                  <p:spPr>
                    <a:xfrm>
                      <a:off x="7660659" y="2016550"/>
                      <a:ext cx="72008"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07" name="Group 106">
                      <a:extLst>
                        <a:ext uri="{FF2B5EF4-FFF2-40B4-BE49-F238E27FC236}">
                          <a16:creationId xmlns:a16="http://schemas.microsoft.com/office/drawing/2014/main" id="{5DAF07F2-6EDA-4735-B52A-5A6BF6EB0744}"/>
                        </a:ext>
                      </a:extLst>
                    </p:cNvPr>
                    <p:cNvGrpSpPr/>
                    <p:nvPr/>
                  </p:nvGrpSpPr>
                  <p:grpSpPr>
                    <a:xfrm>
                      <a:off x="7020272" y="2016550"/>
                      <a:ext cx="143154" cy="72001"/>
                      <a:chOff x="7020272" y="2016344"/>
                      <a:chExt cx="143154" cy="72001"/>
                    </a:xfrm>
                  </p:grpSpPr>
                  <p:sp>
                    <p:nvSpPr>
                      <p:cNvPr id="117" name="Oval 116">
                        <a:extLst>
                          <a:ext uri="{FF2B5EF4-FFF2-40B4-BE49-F238E27FC236}">
                            <a16:creationId xmlns:a16="http://schemas.microsoft.com/office/drawing/2014/main" id="{50B3F915-29CF-4AC3-8877-AC754038614B}"/>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8" name="Oval 117">
                        <a:extLst>
                          <a:ext uri="{FF2B5EF4-FFF2-40B4-BE49-F238E27FC236}">
                            <a16:creationId xmlns:a16="http://schemas.microsoft.com/office/drawing/2014/main" id="{0BAC1B0C-EEF2-4066-B39B-ADB74AEA5E54}"/>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08" name="Group 107">
                      <a:extLst>
                        <a:ext uri="{FF2B5EF4-FFF2-40B4-BE49-F238E27FC236}">
                          <a16:creationId xmlns:a16="http://schemas.microsoft.com/office/drawing/2014/main" id="{708EB701-A32B-4FDE-BC92-46222C30573A}"/>
                        </a:ext>
                      </a:extLst>
                    </p:cNvPr>
                    <p:cNvGrpSpPr/>
                    <p:nvPr/>
                  </p:nvGrpSpPr>
                  <p:grpSpPr>
                    <a:xfrm>
                      <a:off x="7162035" y="2016550"/>
                      <a:ext cx="143154" cy="72000"/>
                      <a:chOff x="7020272" y="2016344"/>
                      <a:chExt cx="143154" cy="72000"/>
                    </a:xfrm>
                  </p:grpSpPr>
                  <p:sp>
                    <p:nvSpPr>
                      <p:cNvPr id="115" name="Oval 114">
                        <a:extLst>
                          <a:ext uri="{FF2B5EF4-FFF2-40B4-BE49-F238E27FC236}">
                            <a16:creationId xmlns:a16="http://schemas.microsoft.com/office/drawing/2014/main" id="{7644FB35-AA32-4776-BE61-9C7B6BE879CF}"/>
                          </a:ext>
                        </a:extLst>
                      </p:cNvPr>
                      <p:cNvSpPr/>
                      <p:nvPr/>
                    </p:nvSpPr>
                    <p:spPr>
                      <a:xfrm>
                        <a:off x="7020272"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6" name="Oval 115">
                        <a:extLst>
                          <a:ext uri="{FF2B5EF4-FFF2-40B4-BE49-F238E27FC236}">
                            <a16:creationId xmlns:a16="http://schemas.microsoft.com/office/drawing/2014/main" id="{F4061170-8548-4639-80F5-C96FCA2A92DC}"/>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09" name="Group 108">
                      <a:extLst>
                        <a:ext uri="{FF2B5EF4-FFF2-40B4-BE49-F238E27FC236}">
                          <a16:creationId xmlns:a16="http://schemas.microsoft.com/office/drawing/2014/main" id="{9550D696-334B-45A6-978C-567D8DCA237B}"/>
                        </a:ext>
                      </a:extLst>
                    </p:cNvPr>
                    <p:cNvGrpSpPr/>
                    <p:nvPr/>
                  </p:nvGrpSpPr>
                  <p:grpSpPr>
                    <a:xfrm>
                      <a:off x="7303798" y="2016550"/>
                      <a:ext cx="143154" cy="72000"/>
                      <a:chOff x="7020272" y="2016344"/>
                      <a:chExt cx="143154" cy="72000"/>
                    </a:xfrm>
                  </p:grpSpPr>
                  <p:sp>
                    <p:nvSpPr>
                      <p:cNvPr id="113" name="Oval 112">
                        <a:extLst>
                          <a:ext uri="{FF2B5EF4-FFF2-40B4-BE49-F238E27FC236}">
                            <a16:creationId xmlns:a16="http://schemas.microsoft.com/office/drawing/2014/main" id="{F54110C3-F420-4526-8396-8837AE7E2AB4}"/>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4" name="Oval 113">
                        <a:extLst>
                          <a:ext uri="{FF2B5EF4-FFF2-40B4-BE49-F238E27FC236}">
                            <a16:creationId xmlns:a16="http://schemas.microsoft.com/office/drawing/2014/main" id="{F82244E9-E7BC-4916-B773-DC30E65A72F2}"/>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10" name="Group 109">
                      <a:extLst>
                        <a:ext uri="{FF2B5EF4-FFF2-40B4-BE49-F238E27FC236}">
                          <a16:creationId xmlns:a16="http://schemas.microsoft.com/office/drawing/2014/main" id="{BD12D471-4758-4823-9994-CC57C1F98779}"/>
                        </a:ext>
                      </a:extLst>
                    </p:cNvPr>
                    <p:cNvGrpSpPr/>
                    <p:nvPr/>
                  </p:nvGrpSpPr>
                  <p:grpSpPr>
                    <a:xfrm>
                      <a:off x="7445561" y="2016550"/>
                      <a:ext cx="143154" cy="72000"/>
                      <a:chOff x="7020272" y="2016344"/>
                      <a:chExt cx="143154" cy="72000"/>
                    </a:xfrm>
                  </p:grpSpPr>
                  <p:sp>
                    <p:nvSpPr>
                      <p:cNvPr id="111" name="Oval 110">
                        <a:extLst>
                          <a:ext uri="{FF2B5EF4-FFF2-40B4-BE49-F238E27FC236}">
                            <a16:creationId xmlns:a16="http://schemas.microsoft.com/office/drawing/2014/main" id="{682868D4-CD98-46BD-B4EC-FB22305EDB9F}"/>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2" name="Oval 111">
                        <a:extLst>
                          <a:ext uri="{FF2B5EF4-FFF2-40B4-BE49-F238E27FC236}">
                            <a16:creationId xmlns:a16="http://schemas.microsoft.com/office/drawing/2014/main" id="{194150C4-F687-4590-B198-0BA7E46DDB3F}"/>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105" name="Oval 104">
                    <a:extLst>
                      <a:ext uri="{FF2B5EF4-FFF2-40B4-BE49-F238E27FC236}">
                        <a16:creationId xmlns:a16="http://schemas.microsoft.com/office/drawing/2014/main" id="{8EAE219F-5853-481A-A215-6C6498C3B378}"/>
                      </a:ext>
                    </a:extLst>
                  </p:cNvPr>
                  <p:cNvSpPr/>
                  <p:nvPr/>
                </p:nvSpPr>
                <p:spPr>
                  <a:xfrm rot="10800000">
                    <a:off x="6130175" y="1736721"/>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55" name="Group 54">
                  <a:extLst>
                    <a:ext uri="{FF2B5EF4-FFF2-40B4-BE49-F238E27FC236}">
                      <a16:creationId xmlns:a16="http://schemas.microsoft.com/office/drawing/2014/main" id="{38BC5D29-5C00-4A7E-A299-11172A7B0DF2}"/>
                    </a:ext>
                  </a:extLst>
                </p:cNvPr>
                <p:cNvGrpSpPr/>
                <p:nvPr/>
              </p:nvGrpSpPr>
              <p:grpSpPr>
                <a:xfrm>
                  <a:off x="5058373" y="3298304"/>
                  <a:ext cx="712395" cy="72008"/>
                  <a:chOff x="5049149" y="3298304"/>
                  <a:chExt cx="712395" cy="72008"/>
                </a:xfrm>
              </p:grpSpPr>
              <p:grpSp>
                <p:nvGrpSpPr>
                  <p:cNvPr id="87" name="Group 86">
                    <a:extLst>
                      <a:ext uri="{FF2B5EF4-FFF2-40B4-BE49-F238E27FC236}">
                        <a16:creationId xmlns:a16="http://schemas.microsoft.com/office/drawing/2014/main" id="{B153AAE5-2E66-447C-AB53-17FB01010544}"/>
                      </a:ext>
                    </a:extLst>
                  </p:cNvPr>
                  <p:cNvGrpSpPr/>
                  <p:nvPr/>
                </p:nvGrpSpPr>
                <p:grpSpPr>
                  <a:xfrm>
                    <a:off x="5049149" y="3298308"/>
                    <a:ext cx="712395" cy="72001"/>
                    <a:chOff x="6058630" y="1736720"/>
                    <a:chExt cx="712395" cy="72001"/>
                  </a:xfrm>
                </p:grpSpPr>
                <p:grpSp>
                  <p:nvGrpSpPr>
                    <p:cNvPr id="91" name="Group 90">
                      <a:extLst>
                        <a:ext uri="{FF2B5EF4-FFF2-40B4-BE49-F238E27FC236}">
                          <a16:creationId xmlns:a16="http://schemas.microsoft.com/office/drawing/2014/main" id="{15E21293-2EF8-49C0-ACB0-4F448F1CD458}"/>
                        </a:ext>
                      </a:extLst>
                    </p:cNvPr>
                    <p:cNvGrpSpPr/>
                    <p:nvPr/>
                  </p:nvGrpSpPr>
                  <p:grpSpPr>
                    <a:xfrm rot="10800000">
                      <a:off x="6058630" y="1736720"/>
                      <a:ext cx="712395" cy="72001"/>
                      <a:chOff x="7020272" y="2016550"/>
                      <a:chExt cx="712395" cy="72001"/>
                    </a:xfrm>
                  </p:grpSpPr>
                  <p:sp>
                    <p:nvSpPr>
                      <p:cNvPr id="93" name="Oval 92">
                        <a:extLst>
                          <a:ext uri="{FF2B5EF4-FFF2-40B4-BE49-F238E27FC236}">
                            <a16:creationId xmlns:a16="http://schemas.microsoft.com/office/drawing/2014/main" id="{E5AFC94E-C217-4C59-9A83-552308FE232C}"/>
                          </a:ext>
                        </a:extLst>
                      </p:cNvPr>
                      <p:cNvSpPr/>
                      <p:nvPr/>
                    </p:nvSpPr>
                    <p:spPr>
                      <a:xfrm>
                        <a:off x="7660659" y="2016550"/>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94" name="Group 93">
                        <a:extLst>
                          <a:ext uri="{FF2B5EF4-FFF2-40B4-BE49-F238E27FC236}">
                            <a16:creationId xmlns:a16="http://schemas.microsoft.com/office/drawing/2014/main" id="{EF143139-5376-43F6-A5D7-D77D535095F1}"/>
                          </a:ext>
                        </a:extLst>
                      </p:cNvPr>
                      <p:cNvGrpSpPr/>
                      <p:nvPr/>
                    </p:nvGrpSpPr>
                    <p:grpSpPr>
                      <a:xfrm>
                        <a:off x="7020272" y="2016550"/>
                        <a:ext cx="143154" cy="72001"/>
                        <a:chOff x="7020272" y="2016344"/>
                        <a:chExt cx="143154" cy="72001"/>
                      </a:xfrm>
                    </p:grpSpPr>
                    <p:sp>
                      <p:nvSpPr>
                        <p:cNvPr id="102" name="Oval 101">
                          <a:extLst>
                            <a:ext uri="{FF2B5EF4-FFF2-40B4-BE49-F238E27FC236}">
                              <a16:creationId xmlns:a16="http://schemas.microsoft.com/office/drawing/2014/main" id="{F8AB7ED3-52CE-4508-BBB4-94ED0C8C27B4}"/>
                            </a:ext>
                          </a:extLst>
                        </p:cNvPr>
                        <p:cNvSpPr/>
                        <p:nvPr/>
                      </p:nvSpPr>
                      <p:spPr>
                        <a:xfrm>
                          <a:off x="7020272" y="2016345"/>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3" name="Oval 102">
                          <a:extLst>
                            <a:ext uri="{FF2B5EF4-FFF2-40B4-BE49-F238E27FC236}">
                              <a16:creationId xmlns:a16="http://schemas.microsoft.com/office/drawing/2014/main" id="{FB41E693-31B7-4A5D-9459-72F9B75FFF30}"/>
                            </a:ext>
                          </a:extLst>
                        </p:cNvPr>
                        <p:cNvSpPr/>
                        <p:nvPr/>
                      </p:nvSpPr>
                      <p:spPr>
                        <a:xfrm>
                          <a:off x="7091418" y="2016344"/>
                          <a:ext cx="72008" cy="720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95" name="Oval 94">
                        <a:extLst>
                          <a:ext uri="{FF2B5EF4-FFF2-40B4-BE49-F238E27FC236}">
                            <a16:creationId xmlns:a16="http://schemas.microsoft.com/office/drawing/2014/main" id="{C1576961-903C-4DA2-9745-785B3723146C}"/>
                          </a:ext>
                        </a:extLst>
                      </p:cNvPr>
                      <p:cNvSpPr/>
                      <p:nvPr/>
                    </p:nvSpPr>
                    <p:spPr>
                      <a:xfrm>
                        <a:off x="7233181" y="2016550"/>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96" name="Group 95">
                        <a:extLst>
                          <a:ext uri="{FF2B5EF4-FFF2-40B4-BE49-F238E27FC236}">
                            <a16:creationId xmlns:a16="http://schemas.microsoft.com/office/drawing/2014/main" id="{0FBC3410-4ECB-41DB-8C64-BBF25BBA0DC2}"/>
                          </a:ext>
                        </a:extLst>
                      </p:cNvPr>
                      <p:cNvGrpSpPr/>
                      <p:nvPr/>
                    </p:nvGrpSpPr>
                    <p:grpSpPr>
                      <a:xfrm>
                        <a:off x="7303798" y="2016550"/>
                        <a:ext cx="143154" cy="72000"/>
                        <a:chOff x="7020272" y="2016344"/>
                        <a:chExt cx="143154" cy="72000"/>
                      </a:xfrm>
                    </p:grpSpPr>
                    <p:sp>
                      <p:nvSpPr>
                        <p:cNvPr id="100" name="Oval 99">
                          <a:extLst>
                            <a:ext uri="{FF2B5EF4-FFF2-40B4-BE49-F238E27FC236}">
                              <a16:creationId xmlns:a16="http://schemas.microsoft.com/office/drawing/2014/main" id="{EEE3ABCA-45DA-4A9F-AE86-4BB1EAF993A3}"/>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1" name="Oval 100">
                          <a:extLst>
                            <a:ext uri="{FF2B5EF4-FFF2-40B4-BE49-F238E27FC236}">
                              <a16:creationId xmlns:a16="http://schemas.microsoft.com/office/drawing/2014/main" id="{FCB7E17A-C7AB-4D4B-8C5E-05F59A3FA0ED}"/>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97" name="Group 96">
                        <a:extLst>
                          <a:ext uri="{FF2B5EF4-FFF2-40B4-BE49-F238E27FC236}">
                            <a16:creationId xmlns:a16="http://schemas.microsoft.com/office/drawing/2014/main" id="{26FE0087-0D55-4EC5-99FE-B7D9A254DB35}"/>
                          </a:ext>
                        </a:extLst>
                      </p:cNvPr>
                      <p:cNvGrpSpPr/>
                      <p:nvPr/>
                    </p:nvGrpSpPr>
                    <p:grpSpPr>
                      <a:xfrm>
                        <a:off x="7445561" y="2016550"/>
                        <a:ext cx="143154" cy="72000"/>
                        <a:chOff x="7020272" y="2016344"/>
                        <a:chExt cx="143154" cy="72000"/>
                      </a:xfrm>
                    </p:grpSpPr>
                    <p:sp>
                      <p:nvSpPr>
                        <p:cNvPr id="98" name="Oval 97">
                          <a:extLst>
                            <a:ext uri="{FF2B5EF4-FFF2-40B4-BE49-F238E27FC236}">
                              <a16:creationId xmlns:a16="http://schemas.microsoft.com/office/drawing/2014/main" id="{0CC3EA05-1A1B-4872-82EA-94DE7F977DBA}"/>
                            </a:ext>
                          </a:extLst>
                        </p:cNvPr>
                        <p:cNvSpPr/>
                        <p:nvPr/>
                      </p:nvSpPr>
                      <p:spPr>
                        <a:xfrm>
                          <a:off x="7020272"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9" name="Oval 98">
                          <a:extLst>
                            <a:ext uri="{FF2B5EF4-FFF2-40B4-BE49-F238E27FC236}">
                              <a16:creationId xmlns:a16="http://schemas.microsoft.com/office/drawing/2014/main" id="{84267791-DD1E-4AD0-9C84-3BEBBED868D4}"/>
                            </a:ext>
                          </a:extLst>
                        </p:cNvPr>
                        <p:cNvSpPr/>
                        <p:nvPr/>
                      </p:nvSpPr>
                      <p:spPr>
                        <a:xfrm>
                          <a:off x="7091418" y="2016344"/>
                          <a:ext cx="72008"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92" name="Oval 91">
                      <a:extLst>
                        <a:ext uri="{FF2B5EF4-FFF2-40B4-BE49-F238E27FC236}">
                          <a16:creationId xmlns:a16="http://schemas.microsoft.com/office/drawing/2014/main" id="{06BFF53C-6D56-4C91-8C0E-9A3091F7E085}"/>
                        </a:ext>
                      </a:extLst>
                    </p:cNvPr>
                    <p:cNvSpPr/>
                    <p:nvPr/>
                  </p:nvSpPr>
                  <p:spPr>
                    <a:xfrm rot="10800000">
                      <a:off x="6130175" y="1736721"/>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88" name="Group 87">
                    <a:extLst>
                      <a:ext uri="{FF2B5EF4-FFF2-40B4-BE49-F238E27FC236}">
                        <a16:creationId xmlns:a16="http://schemas.microsoft.com/office/drawing/2014/main" id="{C1E796D7-93E5-42D7-BD9E-60E5437D7AF9}"/>
                      </a:ext>
                    </a:extLst>
                  </p:cNvPr>
                  <p:cNvGrpSpPr/>
                  <p:nvPr/>
                </p:nvGrpSpPr>
                <p:grpSpPr>
                  <a:xfrm>
                    <a:off x="5548421" y="3298304"/>
                    <a:ext cx="72096" cy="72008"/>
                    <a:chOff x="5278293" y="1864239"/>
                    <a:chExt cx="72096" cy="72008"/>
                  </a:xfrm>
                </p:grpSpPr>
                <p:sp>
                  <p:nvSpPr>
                    <p:cNvPr id="89" name="Chord 88">
                      <a:extLst>
                        <a:ext uri="{FF2B5EF4-FFF2-40B4-BE49-F238E27FC236}">
                          <a16:creationId xmlns:a16="http://schemas.microsoft.com/office/drawing/2014/main" id="{5AA8C602-69A2-4D92-86F8-0D22A72A00FB}"/>
                        </a:ext>
                      </a:extLst>
                    </p:cNvPr>
                    <p:cNvSpPr/>
                    <p:nvPr/>
                  </p:nvSpPr>
                  <p:spPr>
                    <a:xfrm>
                      <a:off x="5278293" y="1864239"/>
                      <a:ext cx="72000" cy="72008"/>
                    </a:xfrm>
                    <a:prstGeom prst="chord">
                      <a:avLst>
                        <a:gd name="adj1" fmla="val 547371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0" name="Chord 89">
                      <a:extLst>
                        <a:ext uri="{FF2B5EF4-FFF2-40B4-BE49-F238E27FC236}">
                          <a16:creationId xmlns:a16="http://schemas.microsoft.com/office/drawing/2014/main" id="{919D34ED-DB99-4E8C-B14A-51947723E931}"/>
                        </a:ext>
                      </a:extLst>
                    </p:cNvPr>
                    <p:cNvSpPr/>
                    <p:nvPr/>
                  </p:nvSpPr>
                  <p:spPr>
                    <a:xfrm rot="10800000">
                      <a:off x="5278389" y="1864239"/>
                      <a:ext cx="72000" cy="72008"/>
                    </a:xfrm>
                    <a:prstGeom prst="chord">
                      <a:avLst>
                        <a:gd name="adj1" fmla="val 5473719"/>
                        <a:gd name="adj2" fmla="val 1620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6" name="Group 55">
                  <a:extLst>
                    <a:ext uri="{FF2B5EF4-FFF2-40B4-BE49-F238E27FC236}">
                      <a16:creationId xmlns:a16="http://schemas.microsoft.com/office/drawing/2014/main" id="{EF0EC13E-980E-4563-92FC-360B32FA13DD}"/>
                    </a:ext>
                  </a:extLst>
                </p:cNvPr>
                <p:cNvGrpSpPr/>
                <p:nvPr/>
              </p:nvGrpSpPr>
              <p:grpSpPr>
                <a:xfrm rot="10800000">
                  <a:off x="5058373" y="3921356"/>
                  <a:ext cx="712395" cy="72206"/>
                  <a:chOff x="7020272" y="2016447"/>
                  <a:chExt cx="712395" cy="72206"/>
                </a:xfrm>
              </p:grpSpPr>
              <p:sp>
                <p:nvSpPr>
                  <p:cNvPr id="73" name="Oval 72">
                    <a:extLst>
                      <a:ext uri="{FF2B5EF4-FFF2-40B4-BE49-F238E27FC236}">
                        <a16:creationId xmlns:a16="http://schemas.microsoft.com/office/drawing/2014/main" id="{C459B0C1-38DE-463A-8A09-1D80DE67C97A}"/>
                      </a:ext>
                    </a:extLst>
                  </p:cNvPr>
                  <p:cNvSpPr/>
                  <p:nvPr/>
                </p:nvSpPr>
                <p:spPr>
                  <a:xfrm>
                    <a:off x="7660659" y="2016447"/>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74" name="Group 73">
                    <a:extLst>
                      <a:ext uri="{FF2B5EF4-FFF2-40B4-BE49-F238E27FC236}">
                        <a16:creationId xmlns:a16="http://schemas.microsoft.com/office/drawing/2014/main" id="{80BBF065-6B1D-498C-AE07-6B20CDD072AD}"/>
                      </a:ext>
                    </a:extLst>
                  </p:cNvPr>
                  <p:cNvGrpSpPr/>
                  <p:nvPr/>
                </p:nvGrpSpPr>
                <p:grpSpPr>
                  <a:xfrm>
                    <a:off x="7020272" y="2016653"/>
                    <a:ext cx="143154" cy="72000"/>
                    <a:chOff x="7020272" y="2016447"/>
                    <a:chExt cx="143154" cy="72000"/>
                  </a:xfrm>
                </p:grpSpPr>
                <p:sp>
                  <p:nvSpPr>
                    <p:cNvPr id="85" name="Oval 84">
                      <a:extLst>
                        <a:ext uri="{FF2B5EF4-FFF2-40B4-BE49-F238E27FC236}">
                          <a16:creationId xmlns:a16="http://schemas.microsoft.com/office/drawing/2014/main" id="{ABEFFFFF-15D1-49F0-A119-C96422A56CEB}"/>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6" name="Oval 85">
                      <a:extLst>
                        <a:ext uri="{FF2B5EF4-FFF2-40B4-BE49-F238E27FC236}">
                          <a16:creationId xmlns:a16="http://schemas.microsoft.com/office/drawing/2014/main" id="{628051E5-FF83-427F-AEA8-8223A50A5BFE}"/>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75" name="Group 74">
                    <a:extLst>
                      <a:ext uri="{FF2B5EF4-FFF2-40B4-BE49-F238E27FC236}">
                        <a16:creationId xmlns:a16="http://schemas.microsoft.com/office/drawing/2014/main" id="{4DA64D85-484D-4F75-97BF-EB91179DE45D}"/>
                      </a:ext>
                    </a:extLst>
                  </p:cNvPr>
                  <p:cNvGrpSpPr/>
                  <p:nvPr/>
                </p:nvGrpSpPr>
                <p:grpSpPr>
                  <a:xfrm>
                    <a:off x="7162035" y="2016653"/>
                    <a:ext cx="143154" cy="72000"/>
                    <a:chOff x="7020272" y="2016447"/>
                    <a:chExt cx="143154" cy="72000"/>
                  </a:xfrm>
                </p:grpSpPr>
                <p:sp>
                  <p:nvSpPr>
                    <p:cNvPr id="83" name="Oval 82">
                      <a:extLst>
                        <a:ext uri="{FF2B5EF4-FFF2-40B4-BE49-F238E27FC236}">
                          <a16:creationId xmlns:a16="http://schemas.microsoft.com/office/drawing/2014/main" id="{2C156F76-6C24-4259-AC25-6003E42824FF}"/>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Oval 83">
                      <a:extLst>
                        <a:ext uri="{FF2B5EF4-FFF2-40B4-BE49-F238E27FC236}">
                          <a16:creationId xmlns:a16="http://schemas.microsoft.com/office/drawing/2014/main" id="{58E7D6E7-EA87-4C1F-9D7C-BB9E82CE7D38}"/>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76" name="Group 75">
                    <a:extLst>
                      <a:ext uri="{FF2B5EF4-FFF2-40B4-BE49-F238E27FC236}">
                        <a16:creationId xmlns:a16="http://schemas.microsoft.com/office/drawing/2014/main" id="{848A7B71-5BD8-4534-91F8-A1C57B32E769}"/>
                      </a:ext>
                    </a:extLst>
                  </p:cNvPr>
                  <p:cNvGrpSpPr/>
                  <p:nvPr/>
                </p:nvGrpSpPr>
                <p:grpSpPr>
                  <a:xfrm>
                    <a:off x="7303798" y="2016653"/>
                    <a:ext cx="143154" cy="72000"/>
                    <a:chOff x="7020272" y="2016447"/>
                    <a:chExt cx="143154" cy="72000"/>
                  </a:xfrm>
                </p:grpSpPr>
                <p:sp>
                  <p:nvSpPr>
                    <p:cNvPr id="81" name="Oval 80">
                      <a:extLst>
                        <a:ext uri="{FF2B5EF4-FFF2-40B4-BE49-F238E27FC236}">
                          <a16:creationId xmlns:a16="http://schemas.microsoft.com/office/drawing/2014/main" id="{BBBC5BE3-E15D-4416-9C2B-0E6CED15256B}"/>
                        </a:ext>
                      </a:extLst>
                    </p:cNvPr>
                    <p:cNvSpPr/>
                    <p:nvPr/>
                  </p:nvSpPr>
                  <p:spPr>
                    <a:xfrm>
                      <a:off x="7020272"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Oval 81">
                      <a:extLst>
                        <a:ext uri="{FF2B5EF4-FFF2-40B4-BE49-F238E27FC236}">
                          <a16:creationId xmlns:a16="http://schemas.microsoft.com/office/drawing/2014/main" id="{C35909E9-D2FB-4852-B6CE-00E1725C66DC}"/>
                        </a:ext>
                      </a:extLst>
                    </p:cNvPr>
                    <p:cNvSpPr/>
                    <p:nvPr/>
                  </p:nvSpPr>
                  <p:spPr>
                    <a:xfrm>
                      <a:off x="7091418" y="2016447"/>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77" name="Oval 76">
                    <a:extLst>
                      <a:ext uri="{FF2B5EF4-FFF2-40B4-BE49-F238E27FC236}">
                        <a16:creationId xmlns:a16="http://schemas.microsoft.com/office/drawing/2014/main" id="{1D325918-34FA-469E-8E1C-BFB0069993A7}"/>
                      </a:ext>
                    </a:extLst>
                  </p:cNvPr>
                  <p:cNvSpPr/>
                  <p:nvPr/>
                </p:nvSpPr>
                <p:spPr>
                  <a:xfrm>
                    <a:off x="7445561" y="2016653"/>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78" name="Group 77">
                    <a:extLst>
                      <a:ext uri="{FF2B5EF4-FFF2-40B4-BE49-F238E27FC236}">
                        <a16:creationId xmlns:a16="http://schemas.microsoft.com/office/drawing/2014/main" id="{485D5F75-A386-4EA4-B785-034D94F681B3}"/>
                      </a:ext>
                    </a:extLst>
                  </p:cNvPr>
                  <p:cNvGrpSpPr/>
                  <p:nvPr/>
                </p:nvGrpSpPr>
                <p:grpSpPr>
                  <a:xfrm rot="10800000">
                    <a:off x="7583805" y="2016645"/>
                    <a:ext cx="72008" cy="72008"/>
                    <a:chOff x="8034534" y="1350604"/>
                    <a:chExt cx="72008" cy="72008"/>
                  </a:xfrm>
                </p:grpSpPr>
                <p:sp>
                  <p:nvSpPr>
                    <p:cNvPr id="79" name="Chord 78">
                      <a:extLst>
                        <a:ext uri="{FF2B5EF4-FFF2-40B4-BE49-F238E27FC236}">
                          <a16:creationId xmlns:a16="http://schemas.microsoft.com/office/drawing/2014/main" id="{1EE2C654-21AC-45FC-98B4-1DB34579C815}"/>
                        </a:ext>
                      </a:extLst>
                    </p:cNvPr>
                    <p:cNvSpPr/>
                    <p:nvPr/>
                  </p:nvSpPr>
                  <p:spPr>
                    <a:xfrm>
                      <a:off x="8034542" y="1350604"/>
                      <a:ext cx="72000" cy="72008"/>
                    </a:xfrm>
                    <a:prstGeom prst="chord">
                      <a:avLst>
                        <a:gd name="adj1" fmla="val 5473719"/>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0" name="Chord 79">
                      <a:extLst>
                        <a:ext uri="{FF2B5EF4-FFF2-40B4-BE49-F238E27FC236}">
                          <a16:creationId xmlns:a16="http://schemas.microsoft.com/office/drawing/2014/main" id="{E9EBAC4A-8D78-4CED-8531-EBECF8902B0F}"/>
                        </a:ext>
                      </a:extLst>
                    </p:cNvPr>
                    <p:cNvSpPr/>
                    <p:nvPr/>
                  </p:nvSpPr>
                  <p:spPr>
                    <a:xfrm rot="10800000">
                      <a:off x="8034534" y="1350604"/>
                      <a:ext cx="72000" cy="72008"/>
                    </a:xfrm>
                    <a:prstGeom prst="chord">
                      <a:avLst>
                        <a:gd name="adj1" fmla="val 547371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57" name="Group 56">
                  <a:extLst>
                    <a:ext uri="{FF2B5EF4-FFF2-40B4-BE49-F238E27FC236}">
                      <a16:creationId xmlns:a16="http://schemas.microsoft.com/office/drawing/2014/main" id="{449A6E45-70D6-4FEF-98AB-4A85C808D037}"/>
                    </a:ext>
                  </a:extLst>
                </p:cNvPr>
                <p:cNvGrpSpPr/>
                <p:nvPr/>
              </p:nvGrpSpPr>
              <p:grpSpPr>
                <a:xfrm>
                  <a:off x="5058373" y="4456704"/>
                  <a:ext cx="712395" cy="72001"/>
                  <a:chOff x="6058630" y="1736720"/>
                  <a:chExt cx="712395" cy="72001"/>
                </a:xfrm>
              </p:grpSpPr>
              <p:grpSp>
                <p:nvGrpSpPr>
                  <p:cNvPr id="58" name="Group 57">
                    <a:extLst>
                      <a:ext uri="{FF2B5EF4-FFF2-40B4-BE49-F238E27FC236}">
                        <a16:creationId xmlns:a16="http://schemas.microsoft.com/office/drawing/2014/main" id="{0A346597-6333-47E8-8F76-F479F3074E94}"/>
                      </a:ext>
                    </a:extLst>
                  </p:cNvPr>
                  <p:cNvGrpSpPr/>
                  <p:nvPr/>
                </p:nvGrpSpPr>
                <p:grpSpPr>
                  <a:xfrm rot="10800000">
                    <a:off x="6058630" y="1736720"/>
                    <a:ext cx="712395" cy="72001"/>
                    <a:chOff x="7020272" y="2016550"/>
                    <a:chExt cx="712395" cy="72001"/>
                  </a:xfrm>
                </p:grpSpPr>
                <p:sp>
                  <p:nvSpPr>
                    <p:cNvPr id="60" name="Oval 59">
                      <a:extLst>
                        <a:ext uri="{FF2B5EF4-FFF2-40B4-BE49-F238E27FC236}">
                          <a16:creationId xmlns:a16="http://schemas.microsoft.com/office/drawing/2014/main" id="{268DABB6-5AE7-4B1C-B60B-89F41BBB4F62}"/>
                        </a:ext>
                      </a:extLst>
                    </p:cNvPr>
                    <p:cNvSpPr/>
                    <p:nvPr/>
                  </p:nvSpPr>
                  <p:spPr>
                    <a:xfrm>
                      <a:off x="7660659" y="2016550"/>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1" name="Group 60">
                      <a:extLst>
                        <a:ext uri="{FF2B5EF4-FFF2-40B4-BE49-F238E27FC236}">
                          <a16:creationId xmlns:a16="http://schemas.microsoft.com/office/drawing/2014/main" id="{5772CE2B-F584-4844-A788-2EAD70A9E591}"/>
                        </a:ext>
                      </a:extLst>
                    </p:cNvPr>
                    <p:cNvGrpSpPr/>
                    <p:nvPr/>
                  </p:nvGrpSpPr>
                  <p:grpSpPr>
                    <a:xfrm>
                      <a:off x="7020272" y="2016550"/>
                      <a:ext cx="143154" cy="72001"/>
                      <a:chOff x="7020272" y="2016344"/>
                      <a:chExt cx="143154" cy="72001"/>
                    </a:xfrm>
                  </p:grpSpPr>
                  <p:sp>
                    <p:nvSpPr>
                      <p:cNvPr id="71" name="Oval 70">
                        <a:extLst>
                          <a:ext uri="{FF2B5EF4-FFF2-40B4-BE49-F238E27FC236}">
                            <a16:creationId xmlns:a16="http://schemas.microsoft.com/office/drawing/2014/main" id="{28D3CEB7-D661-4AB2-BC5B-4DEB4DDF2872}"/>
                          </a:ext>
                        </a:extLst>
                      </p:cNvPr>
                      <p:cNvSpPr/>
                      <p:nvPr/>
                    </p:nvSpPr>
                    <p:spPr>
                      <a:xfrm>
                        <a:off x="7020272" y="2016345"/>
                        <a:ext cx="72008" cy="7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Oval 71">
                        <a:extLst>
                          <a:ext uri="{FF2B5EF4-FFF2-40B4-BE49-F238E27FC236}">
                            <a16:creationId xmlns:a16="http://schemas.microsoft.com/office/drawing/2014/main" id="{35970546-204C-4553-9BA3-89601E4B9F41}"/>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2" name="Group 61">
                      <a:extLst>
                        <a:ext uri="{FF2B5EF4-FFF2-40B4-BE49-F238E27FC236}">
                          <a16:creationId xmlns:a16="http://schemas.microsoft.com/office/drawing/2014/main" id="{90BC6B7A-0436-4056-BCDE-3208575DA25C}"/>
                        </a:ext>
                      </a:extLst>
                    </p:cNvPr>
                    <p:cNvGrpSpPr/>
                    <p:nvPr/>
                  </p:nvGrpSpPr>
                  <p:grpSpPr>
                    <a:xfrm>
                      <a:off x="7162035" y="2016550"/>
                      <a:ext cx="143154" cy="72000"/>
                      <a:chOff x="7020272" y="2016344"/>
                      <a:chExt cx="143154" cy="72000"/>
                    </a:xfrm>
                  </p:grpSpPr>
                  <p:sp>
                    <p:nvSpPr>
                      <p:cNvPr id="69" name="Oval 68">
                        <a:extLst>
                          <a:ext uri="{FF2B5EF4-FFF2-40B4-BE49-F238E27FC236}">
                            <a16:creationId xmlns:a16="http://schemas.microsoft.com/office/drawing/2014/main" id="{3FD1900E-C20F-4E5E-8268-0785E14903D1}"/>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 name="Oval 69">
                        <a:extLst>
                          <a:ext uri="{FF2B5EF4-FFF2-40B4-BE49-F238E27FC236}">
                            <a16:creationId xmlns:a16="http://schemas.microsoft.com/office/drawing/2014/main" id="{083F90BE-4D6A-41FF-B41F-63D7F1BF2B6B}"/>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3" name="Group 62">
                      <a:extLst>
                        <a:ext uri="{FF2B5EF4-FFF2-40B4-BE49-F238E27FC236}">
                          <a16:creationId xmlns:a16="http://schemas.microsoft.com/office/drawing/2014/main" id="{540A7E8F-0789-4545-92BD-10ACE73C3659}"/>
                        </a:ext>
                      </a:extLst>
                    </p:cNvPr>
                    <p:cNvGrpSpPr/>
                    <p:nvPr/>
                  </p:nvGrpSpPr>
                  <p:grpSpPr>
                    <a:xfrm>
                      <a:off x="7303798" y="2016550"/>
                      <a:ext cx="143154" cy="72000"/>
                      <a:chOff x="7020272" y="2016344"/>
                      <a:chExt cx="143154" cy="72000"/>
                    </a:xfrm>
                  </p:grpSpPr>
                  <p:sp>
                    <p:nvSpPr>
                      <p:cNvPr id="67" name="Oval 66">
                        <a:extLst>
                          <a:ext uri="{FF2B5EF4-FFF2-40B4-BE49-F238E27FC236}">
                            <a16:creationId xmlns:a16="http://schemas.microsoft.com/office/drawing/2014/main" id="{202F7E78-0299-46D5-907F-B4FEFB8EAEED}"/>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 name="Oval 67">
                        <a:extLst>
                          <a:ext uri="{FF2B5EF4-FFF2-40B4-BE49-F238E27FC236}">
                            <a16:creationId xmlns:a16="http://schemas.microsoft.com/office/drawing/2014/main" id="{DC86882A-FF3B-41CD-B0D0-432C8DEDAD4C}"/>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64" name="Group 63">
                      <a:extLst>
                        <a:ext uri="{FF2B5EF4-FFF2-40B4-BE49-F238E27FC236}">
                          <a16:creationId xmlns:a16="http://schemas.microsoft.com/office/drawing/2014/main" id="{91BF8824-9925-4471-A592-17EA4A880EE4}"/>
                        </a:ext>
                      </a:extLst>
                    </p:cNvPr>
                    <p:cNvGrpSpPr/>
                    <p:nvPr/>
                  </p:nvGrpSpPr>
                  <p:grpSpPr>
                    <a:xfrm>
                      <a:off x="7445561" y="2016550"/>
                      <a:ext cx="143154" cy="72000"/>
                      <a:chOff x="7020272" y="2016344"/>
                      <a:chExt cx="143154" cy="72000"/>
                    </a:xfrm>
                  </p:grpSpPr>
                  <p:sp>
                    <p:nvSpPr>
                      <p:cNvPr id="65" name="Oval 64">
                        <a:extLst>
                          <a:ext uri="{FF2B5EF4-FFF2-40B4-BE49-F238E27FC236}">
                            <a16:creationId xmlns:a16="http://schemas.microsoft.com/office/drawing/2014/main" id="{3B539AC4-BB97-4B1F-B812-ACC34C813585}"/>
                          </a:ext>
                        </a:extLst>
                      </p:cNvPr>
                      <p:cNvSpPr/>
                      <p:nvPr/>
                    </p:nvSpPr>
                    <p:spPr>
                      <a:xfrm>
                        <a:off x="7020272"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 name="Oval 65">
                        <a:extLst>
                          <a:ext uri="{FF2B5EF4-FFF2-40B4-BE49-F238E27FC236}">
                            <a16:creationId xmlns:a16="http://schemas.microsoft.com/office/drawing/2014/main" id="{37B44D74-7D73-4322-A748-8E97CEB20ED3}"/>
                          </a:ext>
                        </a:extLst>
                      </p:cNvPr>
                      <p:cNvSpPr/>
                      <p:nvPr/>
                    </p:nvSpPr>
                    <p:spPr>
                      <a:xfrm>
                        <a:off x="7091418" y="2016344"/>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sp>
                <p:nvSpPr>
                  <p:cNvPr id="59" name="Oval 58">
                    <a:extLst>
                      <a:ext uri="{FF2B5EF4-FFF2-40B4-BE49-F238E27FC236}">
                        <a16:creationId xmlns:a16="http://schemas.microsoft.com/office/drawing/2014/main" id="{30056AE4-C983-41D5-81B5-48F65CE655D4}"/>
                      </a:ext>
                    </a:extLst>
                  </p:cNvPr>
                  <p:cNvSpPr/>
                  <p:nvPr/>
                </p:nvSpPr>
                <p:spPr>
                  <a:xfrm rot="10800000">
                    <a:off x="6130175" y="1736721"/>
                    <a:ext cx="72008"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16" name="Group 15">
                <a:extLst>
                  <a:ext uri="{FF2B5EF4-FFF2-40B4-BE49-F238E27FC236}">
                    <a16:creationId xmlns:a16="http://schemas.microsoft.com/office/drawing/2014/main" id="{6EFCF22B-6435-418B-A091-669384C9D427}"/>
                  </a:ext>
                </a:extLst>
              </p:cNvPr>
              <p:cNvGrpSpPr/>
              <p:nvPr/>
            </p:nvGrpSpPr>
            <p:grpSpPr>
              <a:xfrm>
                <a:off x="2350140" y="1535559"/>
                <a:ext cx="1990655" cy="2663682"/>
                <a:chOff x="2350140" y="1535559"/>
                <a:chExt cx="1990655" cy="2663682"/>
              </a:xfrm>
            </p:grpSpPr>
            <p:grpSp>
              <p:nvGrpSpPr>
                <p:cNvPr id="17" name="Group 16">
                  <a:extLst>
                    <a:ext uri="{FF2B5EF4-FFF2-40B4-BE49-F238E27FC236}">
                      <a16:creationId xmlns:a16="http://schemas.microsoft.com/office/drawing/2014/main" id="{062373C6-F200-4ECA-9F2C-CC26FB7320C7}"/>
                    </a:ext>
                  </a:extLst>
                </p:cNvPr>
                <p:cNvGrpSpPr/>
                <p:nvPr/>
              </p:nvGrpSpPr>
              <p:grpSpPr>
                <a:xfrm>
                  <a:off x="2350140" y="3196406"/>
                  <a:ext cx="288000" cy="288000"/>
                  <a:chOff x="1907704" y="4941168"/>
                  <a:chExt cx="288000" cy="288000"/>
                </a:xfrm>
              </p:grpSpPr>
              <p:sp>
                <p:nvSpPr>
                  <p:cNvPr id="39" name="Oval 38">
                    <a:extLst>
                      <a:ext uri="{FF2B5EF4-FFF2-40B4-BE49-F238E27FC236}">
                        <a16:creationId xmlns:a16="http://schemas.microsoft.com/office/drawing/2014/main" id="{E1B7A404-0EAD-4F62-9B71-C21C93A08896}"/>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Multiply 207">
                    <a:extLst>
                      <a:ext uri="{FF2B5EF4-FFF2-40B4-BE49-F238E27FC236}">
                        <a16:creationId xmlns:a16="http://schemas.microsoft.com/office/drawing/2014/main" id="{5553DAB6-C5E8-4913-954C-F5CE142624B1}"/>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18" name="Group 17">
                  <a:extLst>
                    <a:ext uri="{FF2B5EF4-FFF2-40B4-BE49-F238E27FC236}">
                      <a16:creationId xmlns:a16="http://schemas.microsoft.com/office/drawing/2014/main" id="{46A05F66-A49C-4A45-BDA7-B9E8A437E9F7}"/>
                    </a:ext>
                  </a:extLst>
                </p:cNvPr>
                <p:cNvGrpSpPr/>
                <p:nvPr/>
              </p:nvGrpSpPr>
              <p:grpSpPr>
                <a:xfrm>
                  <a:off x="2352424" y="2503870"/>
                  <a:ext cx="288000" cy="288000"/>
                  <a:chOff x="1547664" y="4274601"/>
                  <a:chExt cx="288000" cy="288000"/>
                </a:xfrm>
              </p:grpSpPr>
              <p:sp>
                <p:nvSpPr>
                  <p:cNvPr id="35" name="Oval 34">
                    <a:extLst>
                      <a:ext uri="{FF2B5EF4-FFF2-40B4-BE49-F238E27FC236}">
                        <a16:creationId xmlns:a16="http://schemas.microsoft.com/office/drawing/2014/main" id="{570E1A24-129F-4651-8530-4860843558A9}"/>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6" name="Group 35">
                    <a:extLst>
                      <a:ext uri="{FF2B5EF4-FFF2-40B4-BE49-F238E27FC236}">
                        <a16:creationId xmlns:a16="http://schemas.microsoft.com/office/drawing/2014/main" id="{9896A155-1451-4782-B123-53EBE50F6E2E}"/>
                      </a:ext>
                    </a:extLst>
                  </p:cNvPr>
                  <p:cNvGrpSpPr/>
                  <p:nvPr/>
                </p:nvGrpSpPr>
                <p:grpSpPr>
                  <a:xfrm rot="18653626">
                    <a:off x="1601663" y="4323589"/>
                    <a:ext cx="180000" cy="110299"/>
                    <a:chOff x="1916210" y="4217290"/>
                    <a:chExt cx="180000" cy="110299"/>
                  </a:xfrm>
                </p:grpSpPr>
                <p:sp>
                  <p:nvSpPr>
                    <p:cNvPr id="37" name="Rectangle 36">
                      <a:extLst>
                        <a:ext uri="{FF2B5EF4-FFF2-40B4-BE49-F238E27FC236}">
                          <a16:creationId xmlns:a16="http://schemas.microsoft.com/office/drawing/2014/main" id="{1A853B28-3D57-44F2-9015-EB80085F13D5}"/>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a:extLst>
                        <a:ext uri="{FF2B5EF4-FFF2-40B4-BE49-F238E27FC236}">
                          <a16:creationId xmlns:a16="http://schemas.microsoft.com/office/drawing/2014/main" id="{E673528E-11A7-48A9-8DB9-B05467939ADF}"/>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19" name="Group 18">
                  <a:extLst>
                    <a:ext uri="{FF2B5EF4-FFF2-40B4-BE49-F238E27FC236}">
                      <a16:creationId xmlns:a16="http://schemas.microsoft.com/office/drawing/2014/main" id="{0A2DF343-9A1F-48D6-A764-85E8057214A1}"/>
                    </a:ext>
                  </a:extLst>
                </p:cNvPr>
                <p:cNvGrpSpPr/>
                <p:nvPr/>
              </p:nvGrpSpPr>
              <p:grpSpPr>
                <a:xfrm>
                  <a:off x="4041839" y="1535559"/>
                  <a:ext cx="288000" cy="288000"/>
                  <a:chOff x="1547664" y="4274601"/>
                  <a:chExt cx="288000" cy="288000"/>
                </a:xfrm>
              </p:grpSpPr>
              <p:sp>
                <p:nvSpPr>
                  <p:cNvPr id="31" name="Oval 30">
                    <a:extLst>
                      <a:ext uri="{FF2B5EF4-FFF2-40B4-BE49-F238E27FC236}">
                        <a16:creationId xmlns:a16="http://schemas.microsoft.com/office/drawing/2014/main" id="{30F4BEE1-29C0-4986-961F-B9E66B023F18}"/>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2" name="Group 31">
                    <a:extLst>
                      <a:ext uri="{FF2B5EF4-FFF2-40B4-BE49-F238E27FC236}">
                        <a16:creationId xmlns:a16="http://schemas.microsoft.com/office/drawing/2014/main" id="{7C1350A0-1BB5-4C51-88C8-07765652075B}"/>
                      </a:ext>
                    </a:extLst>
                  </p:cNvPr>
                  <p:cNvGrpSpPr/>
                  <p:nvPr/>
                </p:nvGrpSpPr>
                <p:grpSpPr>
                  <a:xfrm rot="18653626">
                    <a:off x="1601663" y="4323589"/>
                    <a:ext cx="180000" cy="110299"/>
                    <a:chOff x="1916210" y="4217290"/>
                    <a:chExt cx="180000" cy="110299"/>
                  </a:xfrm>
                </p:grpSpPr>
                <p:sp>
                  <p:nvSpPr>
                    <p:cNvPr id="33" name="Rectangle 32">
                      <a:extLst>
                        <a:ext uri="{FF2B5EF4-FFF2-40B4-BE49-F238E27FC236}">
                          <a16:creationId xmlns:a16="http://schemas.microsoft.com/office/drawing/2014/main" id="{926195A5-B5D0-4FB1-8F83-D9135B811771}"/>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33">
                      <a:extLst>
                        <a:ext uri="{FF2B5EF4-FFF2-40B4-BE49-F238E27FC236}">
                          <a16:creationId xmlns:a16="http://schemas.microsoft.com/office/drawing/2014/main" id="{4C166334-841D-48C3-83BC-B67CCFD9EA9C}"/>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20" name="Group 19">
                  <a:extLst>
                    <a:ext uri="{FF2B5EF4-FFF2-40B4-BE49-F238E27FC236}">
                      <a16:creationId xmlns:a16="http://schemas.microsoft.com/office/drawing/2014/main" id="{AD8A21F6-9A5C-4745-82DF-482E8B774D7A}"/>
                    </a:ext>
                  </a:extLst>
                </p:cNvPr>
                <p:cNvGrpSpPr/>
                <p:nvPr/>
              </p:nvGrpSpPr>
              <p:grpSpPr>
                <a:xfrm>
                  <a:off x="4044136" y="2325939"/>
                  <a:ext cx="288000" cy="288000"/>
                  <a:chOff x="1907704" y="4941168"/>
                  <a:chExt cx="288000" cy="288000"/>
                </a:xfrm>
              </p:grpSpPr>
              <p:sp>
                <p:nvSpPr>
                  <p:cNvPr id="29" name="Oval 28">
                    <a:extLst>
                      <a:ext uri="{FF2B5EF4-FFF2-40B4-BE49-F238E27FC236}">
                        <a16:creationId xmlns:a16="http://schemas.microsoft.com/office/drawing/2014/main" id="{B33D3E5D-4D83-459E-A76F-9DF34273EC43}"/>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Multiply 197">
                    <a:extLst>
                      <a:ext uri="{FF2B5EF4-FFF2-40B4-BE49-F238E27FC236}">
                        <a16:creationId xmlns:a16="http://schemas.microsoft.com/office/drawing/2014/main" id="{65D83E81-79DD-4AA8-B4AD-52A3E1D5116E}"/>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21" name="Group 20">
                  <a:extLst>
                    <a:ext uri="{FF2B5EF4-FFF2-40B4-BE49-F238E27FC236}">
                      <a16:creationId xmlns:a16="http://schemas.microsoft.com/office/drawing/2014/main" id="{4448153A-1914-40B1-A6CB-A4C70E56AFF3}"/>
                    </a:ext>
                  </a:extLst>
                </p:cNvPr>
                <p:cNvGrpSpPr/>
                <p:nvPr/>
              </p:nvGrpSpPr>
              <p:grpSpPr>
                <a:xfrm>
                  <a:off x="4049382" y="3120737"/>
                  <a:ext cx="288000" cy="288000"/>
                  <a:chOff x="1547664" y="4274601"/>
                  <a:chExt cx="288000" cy="288000"/>
                </a:xfrm>
              </p:grpSpPr>
              <p:sp>
                <p:nvSpPr>
                  <p:cNvPr id="25" name="Oval 24">
                    <a:extLst>
                      <a:ext uri="{FF2B5EF4-FFF2-40B4-BE49-F238E27FC236}">
                        <a16:creationId xmlns:a16="http://schemas.microsoft.com/office/drawing/2014/main" id="{ED9B9949-0B12-4BB7-B348-EFD2FDF38FB5}"/>
                      </a:ext>
                    </a:extLst>
                  </p:cNvPr>
                  <p:cNvSpPr/>
                  <p:nvPr/>
                </p:nvSpPr>
                <p:spPr>
                  <a:xfrm>
                    <a:off x="1547664" y="4274601"/>
                    <a:ext cx="288000" cy="288000"/>
                  </a:xfrm>
                  <a:prstGeom prst="ellipse">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26" name="Group 25">
                    <a:extLst>
                      <a:ext uri="{FF2B5EF4-FFF2-40B4-BE49-F238E27FC236}">
                        <a16:creationId xmlns:a16="http://schemas.microsoft.com/office/drawing/2014/main" id="{846FA738-B671-487B-BCA4-DF1FCDBEEFE1}"/>
                      </a:ext>
                    </a:extLst>
                  </p:cNvPr>
                  <p:cNvGrpSpPr/>
                  <p:nvPr/>
                </p:nvGrpSpPr>
                <p:grpSpPr>
                  <a:xfrm rot="18653626">
                    <a:off x="1601663" y="4323589"/>
                    <a:ext cx="180000" cy="110299"/>
                    <a:chOff x="1916210" y="4217290"/>
                    <a:chExt cx="180000" cy="110299"/>
                  </a:xfrm>
                </p:grpSpPr>
                <p:sp>
                  <p:nvSpPr>
                    <p:cNvPr id="27" name="Rectangle 26">
                      <a:extLst>
                        <a:ext uri="{FF2B5EF4-FFF2-40B4-BE49-F238E27FC236}">
                          <a16:creationId xmlns:a16="http://schemas.microsoft.com/office/drawing/2014/main" id="{6677CA43-AC30-441E-B9C1-0F3F78ABC48D}"/>
                        </a:ext>
                      </a:extLst>
                    </p:cNvPr>
                    <p:cNvSpPr/>
                    <p:nvPr/>
                  </p:nvSpPr>
                  <p:spPr>
                    <a:xfrm rot="5400000">
                      <a:off x="1904367" y="4229133"/>
                      <a:ext cx="70754" cy="4706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Rectangle 27">
                      <a:extLst>
                        <a:ext uri="{FF2B5EF4-FFF2-40B4-BE49-F238E27FC236}">
                          <a16:creationId xmlns:a16="http://schemas.microsoft.com/office/drawing/2014/main" id="{DF595741-C96E-4536-BAAE-428A9BE5B6EB}"/>
                        </a:ext>
                      </a:extLst>
                    </p:cNvPr>
                    <p:cNvSpPr/>
                    <p:nvPr/>
                  </p:nvSpPr>
                  <p:spPr>
                    <a:xfrm rot="10800000">
                      <a:off x="1916210" y="4281870"/>
                      <a:ext cx="180000" cy="45719"/>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nvGrpSpPr>
                <p:cNvPr id="22" name="Group 21">
                  <a:extLst>
                    <a:ext uri="{FF2B5EF4-FFF2-40B4-BE49-F238E27FC236}">
                      <a16:creationId xmlns:a16="http://schemas.microsoft.com/office/drawing/2014/main" id="{E30F3C32-96BF-448C-9C9C-6210CF616E74}"/>
                    </a:ext>
                  </a:extLst>
                </p:cNvPr>
                <p:cNvGrpSpPr/>
                <p:nvPr/>
              </p:nvGrpSpPr>
              <p:grpSpPr>
                <a:xfrm>
                  <a:off x="4052795" y="3911241"/>
                  <a:ext cx="288000" cy="288000"/>
                  <a:chOff x="1907704" y="4941168"/>
                  <a:chExt cx="288000" cy="288000"/>
                </a:xfrm>
              </p:grpSpPr>
              <p:sp>
                <p:nvSpPr>
                  <p:cNvPr id="23" name="Oval 22">
                    <a:extLst>
                      <a:ext uri="{FF2B5EF4-FFF2-40B4-BE49-F238E27FC236}">
                        <a16:creationId xmlns:a16="http://schemas.microsoft.com/office/drawing/2014/main" id="{BF4CB87E-A573-4B61-8157-D332BC72F2B2}"/>
                      </a:ext>
                    </a:extLst>
                  </p:cNvPr>
                  <p:cNvSpPr/>
                  <p:nvPr/>
                </p:nvSpPr>
                <p:spPr>
                  <a:xfrm>
                    <a:off x="1907704" y="4941168"/>
                    <a:ext cx="288000" cy="288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Multiply 191">
                    <a:extLst>
                      <a:ext uri="{FF2B5EF4-FFF2-40B4-BE49-F238E27FC236}">
                        <a16:creationId xmlns:a16="http://schemas.microsoft.com/office/drawing/2014/main" id="{70AAEAFC-9345-4DBC-9EBF-D86C845166BE}"/>
                      </a:ext>
                    </a:extLst>
                  </p:cNvPr>
                  <p:cNvSpPr/>
                  <p:nvPr/>
                </p:nvSpPr>
                <p:spPr>
                  <a:xfrm>
                    <a:off x="1943692" y="4977168"/>
                    <a:ext cx="216024" cy="216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grpSp>
        <p:sp>
          <p:nvSpPr>
            <p:cNvPr id="14" name="Oval 13">
              <a:extLst>
                <a:ext uri="{FF2B5EF4-FFF2-40B4-BE49-F238E27FC236}">
                  <a16:creationId xmlns:a16="http://schemas.microsoft.com/office/drawing/2014/main" id="{8FD428CD-3AE5-441D-A485-73113BB45907}"/>
                </a:ext>
              </a:extLst>
            </p:cNvPr>
            <p:cNvSpPr/>
            <p:nvPr/>
          </p:nvSpPr>
          <p:spPr>
            <a:xfrm rot="10800000">
              <a:off x="6603197" y="4710846"/>
              <a:ext cx="77892" cy="82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9" name="TextBox 1">
            <a:extLst>
              <a:ext uri="{FF2B5EF4-FFF2-40B4-BE49-F238E27FC236}">
                <a16:creationId xmlns:a16="http://schemas.microsoft.com/office/drawing/2014/main" id="{E8F2F008-82D0-4ECF-A3D6-496E4BBBFE1D}"/>
              </a:ext>
            </a:extLst>
          </p:cNvPr>
          <p:cNvSpPr txBox="1"/>
          <p:nvPr/>
        </p:nvSpPr>
        <p:spPr>
          <a:xfrm>
            <a:off x="9253283" y="6487132"/>
            <a:ext cx="2810385" cy="276999"/>
          </a:xfrm>
          <a:prstGeom prst="rect">
            <a:avLst/>
          </a:prstGeom>
        </p:spPr>
        <p:txBody>
          <a:bodyPr vert="horz" wrap="none" rtlCol="0">
            <a:spAutoFit/>
          </a:bodyPr>
          <a:lstStyle/>
          <a:p>
            <a:pPr defTabSz="342900"/>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Stinear et al</a:t>
            </a:r>
            <a:r>
              <a:rPr lang="en-NZ" sz="1200" i="1" dirty="0">
                <a:solidFill>
                  <a:prstClr val="black"/>
                </a:solidFill>
                <a:latin typeface="Calibri" panose="020F0502020204030204" pitchFamily="34" charset="0"/>
                <a:ea typeface="Verdana" panose="020B0604030504040204" pitchFamily="34" charset="0"/>
                <a:cs typeface="Calibri" panose="020F0502020204030204" pitchFamily="34" charset="0"/>
              </a:rPr>
              <a:t>., Ann Clin Transl Neurol</a:t>
            </a:r>
            <a:r>
              <a:rPr lang="en-NZ" sz="1200" dirty="0">
                <a:solidFill>
                  <a:prstClr val="black"/>
                </a:solidFill>
                <a:latin typeface="Calibri" panose="020F0502020204030204" pitchFamily="34" charset="0"/>
                <a:ea typeface="Verdana" panose="020B0604030504040204" pitchFamily="34" charset="0"/>
                <a:cs typeface="Calibri" panose="020F0502020204030204" pitchFamily="34" charset="0"/>
              </a:rPr>
              <a:t>, 2017</a:t>
            </a:r>
          </a:p>
        </p:txBody>
      </p:sp>
      <p:sp>
        <p:nvSpPr>
          <p:cNvPr id="10" name="Rectangle 9">
            <a:extLst>
              <a:ext uri="{FF2B5EF4-FFF2-40B4-BE49-F238E27FC236}">
                <a16:creationId xmlns:a16="http://schemas.microsoft.com/office/drawing/2014/main" id="{03465200-CD1F-4E42-8129-4388F4CA1B13}"/>
              </a:ext>
            </a:extLst>
          </p:cNvPr>
          <p:cNvSpPr/>
          <p:nvPr/>
        </p:nvSpPr>
        <p:spPr>
          <a:xfrm>
            <a:off x="0" y="0"/>
            <a:ext cx="2013557" cy="6858000"/>
          </a:xfrm>
          <a:prstGeom prst="rect">
            <a:avLst/>
          </a:prstGeom>
          <a:solidFill>
            <a:srgbClr val="506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7" name="Title 1">
            <a:extLst>
              <a:ext uri="{FF2B5EF4-FFF2-40B4-BE49-F238E27FC236}">
                <a16:creationId xmlns:a16="http://schemas.microsoft.com/office/drawing/2014/main" id="{0ED8C0E1-C191-4FE8-AAEA-5CA58F14FCC5}"/>
              </a:ext>
            </a:extLst>
          </p:cNvPr>
          <p:cNvSpPr>
            <a:spLocks noGrp="1"/>
          </p:cNvSpPr>
          <p:nvPr>
            <p:ph type="title"/>
          </p:nvPr>
        </p:nvSpPr>
        <p:spPr>
          <a:xfrm>
            <a:off x="450162" y="12625"/>
            <a:ext cx="5384979" cy="1325563"/>
          </a:xfrm>
        </p:spPr>
        <p:txBody>
          <a:bodyPr/>
          <a:lstStyle/>
          <a:p>
            <a:r>
              <a:rPr lang="en-NZ" dirty="0">
                <a:solidFill>
                  <a:schemeClr val="bg1"/>
                </a:solidFill>
              </a:rPr>
              <a:t>PREP2 </a:t>
            </a:r>
            <a:r>
              <a:rPr lang="en-NZ" dirty="0"/>
              <a:t>prediction tool</a:t>
            </a:r>
          </a:p>
        </p:txBody>
      </p:sp>
    </p:spTree>
    <p:extLst>
      <p:ext uri="{BB962C8B-B14F-4D97-AF65-F5344CB8AC3E}">
        <p14:creationId xmlns:p14="http://schemas.microsoft.com/office/powerpoint/2010/main" val="2557606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6022a94-1ea3-4ac6-940a-b1caa148e62b"/>
</p:tagLst>
</file>

<file path=ppt/tags/tag2.xml><?xml version="1.0" encoding="utf-8"?>
<p:tagLst xmlns:a="http://schemas.openxmlformats.org/drawingml/2006/main" xmlns:r="http://schemas.openxmlformats.org/officeDocument/2006/relationships" xmlns:p="http://schemas.openxmlformats.org/presentationml/2006/main">
  <p:tag name="TIMING" val="|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6676</Words>
  <Application>Microsoft Office PowerPoint</Application>
  <PresentationFormat>Widescreen</PresentationFormat>
  <Paragraphs>634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Adobe Fan Heiti Std B</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PREP2 prediction tool</vt:lpstr>
      <vt:lpstr>PREP2 prediction tool</vt:lpstr>
      <vt:lpstr>PowerPoint Presentation</vt:lpstr>
      <vt:lpstr>PowerPoint Presentation</vt:lpstr>
      <vt:lpstr>PowerPoint Presentation</vt:lpstr>
      <vt:lpstr>PowerPoint Presentation</vt:lpstr>
      <vt:lpstr>PowerPoint Presentation</vt:lpstr>
      <vt:lpstr>PowerPoint Presentation</vt:lpstr>
      <vt:lpstr>Rehabilitation focus</vt:lpstr>
      <vt:lpstr>PowerPoint Presentation</vt:lpstr>
      <vt:lpstr>How are predictions shared?</vt:lpstr>
      <vt:lpstr>PowerPoint Presentation</vt:lpstr>
      <vt:lpstr>PowerPoint Presentation</vt:lpstr>
      <vt:lpstr>PowerPoint Presentation</vt:lpstr>
      <vt:lpstr>PowerPoint Presentation</vt:lpstr>
      <vt:lpstr>How are predictions shared?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Ackerley</dc:creator>
  <cp:lastModifiedBy>Suzanne Ackerley &lt;School of Sport and Health Sciences&gt;</cp:lastModifiedBy>
  <cp:revision>109</cp:revision>
  <dcterms:created xsi:type="dcterms:W3CDTF">2018-04-30T03:33:06Z</dcterms:created>
  <dcterms:modified xsi:type="dcterms:W3CDTF">2021-11-03T22:54:30Z</dcterms:modified>
</cp:coreProperties>
</file>